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8" r:id="rId2"/>
    <p:sldId id="261" r:id="rId3"/>
    <p:sldId id="270" r:id="rId4"/>
    <p:sldId id="262" r:id="rId5"/>
    <p:sldId id="263" r:id="rId6"/>
    <p:sldId id="269" r:id="rId7"/>
    <p:sldId id="271" r:id="rId8"/>
    <p:sldId id="272" r:id="rId9"/>
    <p:sldId id="273" r:id="rId10"/>
    <p:sldId id="274" r:id="rId11"/>
  </p:sldIdLst>
  <p:sldSz cx="6858000" cy="12192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AD"/>
    <a:srgbClr val="6E0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9" autoAdjust="0"/>
  </p:normalViewPr>
  <p:slideViewPr>
    <p:cSldViewPr snapToGrid="0">
      <p:cViewPr>
        <p:scale>
          <a:sx n="89" d="100"/>
          <a:sy n="89" d="100"/>
        </p:scale>
        <p:origin x="1920" y="-33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7D282C-D6E5-58CD-3E2E-E328ECB1CF47}"/>
              </a:ext>
            </a:extLst>
          </p:cNvPr>
          <p:cNvSpPr>
            <a:spLocks noGrp="1"/>
          </p:cNvSpPr>
          <p:nvPr>
            <p:ph type="ctrTitle"/>
          </p:nvPr>
        </p:nvSpPr>
        <p:spPr>
          <a:xfrm>
            <a:off x="857250" y="1995312"/>
            <a:ext cx="5143500" cy="4244622"/>
          </a:xfrm>
        </p:spPr>
        <p:txBody>
          <a:bodyPr anchor="b"/>
          <a:lstStyle>
            <a:lvl1pPr algn="ctr">
              <a:defRPr sz="3375"/>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5BD5BA7-F03A-E1F7-9055-1B1E2560B7CE}"/>
              </a:ext>
            </a:extLst>
          </p:cNvPr>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9A0306D-C30F-1C53-A0E2-085BA6217ED3}"/>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5" name="Segnaposto piè di pagina 4">
            <a:extLst>
              <a:ext uri="{FF2B5EF4-FFF2-40B4-BE49-F238E27FC236}">
                <a16:creationId xmlns:a16="http://schemas.microsoft.com/office/drawing/2014/main" id="{647F6657-7341-01E5-75D5-F1A79EC998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71C5840-FAF7-E999-ADCB-7C8D79F82E91}"/>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3545615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3C2EAC-E190-0C91-17C4-0D37A824469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F11A17-E581-FB5D-FA04-A46F0C644E3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F33CE2-871F-C5DE-8161-05DE86E030CA}"/>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5" name="Segnaposto piè di pagina 4">
            <a:extLst>
              <a:ext uri="{FF2B5EF4-FFF2-40B4-BE49-F238E27FC236}">
                <a16:creationId xmlns:a16="http://schemas.microsoft.com/office/drawing/2014/main" id="{DC7E2F72-7DFC-5809-047E-550CA3D42BA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2E02198-F238-72CF-1AE4-5FF5A58BF5F4}"/>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403491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2A6C345-C693-8BE4-F87A-D9A808196C73}"/>
              </a:ext>
            </a:extLst>
          </p:cNvPr>
          <p:cNvSpPr>
            <a:spLocks noGrp="1"/>
          </p:cNvSpPr>
          <p:nvPr>
            <p:ph type="title" orient="vert"/>
          </p:nvPr>
        </p:nvSpPr>
        <p:spPr>
          <a:xfrm>
            <a:off x="4907756" y="649111"/>
            <a:ext cx="1478756" cy="10332156"/>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F4CF84-CFC9-79EA-CAC0-DB6D207DB506}"/>
              </a:ext>
            </a:extLst>
          </p:cNvPr>
          <p:cNvSpPr>
            <a:spLocks noGrp="1"/>
          </p:cNvSpPr>
          <p:nvPr>
            <p:ph type="body" orient="vert" idx="1"/>
          </p:nvPr>
        </p:nvSpPr>
        <p:spPr>
          <a:xfrm>
            <a:off x="471487" y="649111"/>
            <a:ext cx="4350544" cy="10332156"/>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E7D875-9690-0DC4-88A3-E0BBE805AD7D}"/>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5" name="Segnaposto piè di pagina 4">
            <a:extLst>
              <a:ext uri="{FF2B5EF4-FFF2-40B4-BE49-F238E27FC236}">
                <a16:creationId xmlns:a16="http://schemas.microsoft.com/office/drawing/2014/main" id="{00DB7D18-F7AE-BFB0-5CB1-6DB906E875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BC9305-D4FD-D768-930B-D354616A1C0B}"/>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42498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D281D1-B957-607C-A788-3D6C96908C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861F01-C8BE-1EA0-882B-AF5544D18A2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34D921E-8ACC-FF26-866A-60402D0C20A8}"/>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5" name="Segnaposto piè di pagina 4">
            <a:extLst>
              <a:ext uri="{FF2B5EF4-FFF2-40B4-BE49-F238E27FC236}">
                <a16:creationId xmlns:a16="http://schemas.microsoft.com/office/drawing/2014/main" id="{46F9C54E-50E4-2366-4DFF-BD57E4CEBC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D9B434-C675-BD6B-0C64-4D52D5D92C18}"/>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386678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600011-0D2E-D50B-1ACA-DC0BF2917863}"/>
              </a:ext>
            </a:extLst>
          </p:cNvPr>
          <p:cNvSpPr>
            <a:spLocks noGrp="1"/>
          </p:cNvSpPr>
          <p:nvPr>
            <p:ph type="title"/>
          </p:nvPr>
        </p:nvSpPr>
        <p:spPr>
          <a:xfrm>
            <a:off x="467916" y="3039535"/>
            <a:ext cx="5915025" cy="5071532"/>
          </a:xfrm>
        </p:spPr>
        <p:txBody>
          <a:bodyPr anchor="b"/>
          <a:lstStyle>
            <a:lvl1pPr>
              <a:defRPr sz="3375"/>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EFB485B-0418-7763-B8B4-A546A951DFEE}"/>
              </a:ext>
            </a:extLst>
          </p:cNvPr>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54E88D6-ACE3-85B9-4BB8-755320D745C9}"/>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5" name="Segnaposto piè di pagina 4">
            <a:extLst>
              <a:ext uri="{FF2B5EF4-FFF2-40B4-BE49-F238E27FC236}">
                <a16:creationId xmlns:a16="http://schemas.microsoft.com/office/drawing/2014/main" id="{CD696B3C-B7D6-0028-9DDD-2C3444A376D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CB798B-8273-94DC-A1E3-52E8CAE92C8C}"/>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288561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D3D4B7-AB38-AA17-C087-40F773425E3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77BBCD-C689-153F-6EAB-9D09EA22946B}"/>
              </a:ext>
            </a:extLst>
          </p:cNvPr>
          <p:cNvSpPr>
            <a:spLocks noGrp="1"/>
          </p:cNvSpPr>
          <p:nvPr>
            <p:ph sz="half" idx="1"/>
          </p:nvPr>
        </p:nvSpPr>
        <p:spPr>
          <a:xfrm>
            <a:off x="471488" y="3245556"/>
            <a:ext cx="2914650" cy="77357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A28D08F-F101-E84A-34E2-0C50B09DA63A}"/>
              </a:ext>
            </a:extLst>
          </p:cNvPr>
          <p:cNvSpPr>
            <a:spLocks noGrp="1"/>
          </p:cNvSpPr>
          <p:nvPr>
            <p:ph sz="half" idx="2"/>
          </p:nvPr>
        </p:nvSpPr>
        <p:spPr>
          <a:xfrm>
            <a:off x="3471863" y="3245556"/>
            <a:ext cx="2914650" cy="77357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AD91142-857C-A934-FF15-356F1098ED8A}"/>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6" name="Segnaposto piè di pagina 5">
            <a:extLst>
              <a:ext uri="{FF2B5EF4-FFF2-40B4-BE49-F238E27FC236}">
                <a16:creationId xmlns:a16="http://schemas.microsoft.com/office/drawing/2014/main" id="{F6FD4357-F3F9-7AF9-97BE-5066900F330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DC78255-17E9-B5D2-4F37-A2C3DEDDCAC0}"/>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1759508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DBEB0A-9DF2-B27A-115B-36D4399B72C6}"/>
              </a:ext>
            </a:extLst>
          </p:cNvPr>
          <p:cNvSpPr>
            <a:spLocks noGrp="1"/>
          </p:cNvSpPr>
          <p:nvPr>
            <p:ph type="title"/>
          </p:nvPr>
        </p:nvSpPr>
        <p:spPr>
          <a:xfrm>
            <a:off x="472381" y="649112"/>
            <a:ext cx="5915025" cy="2356556"/>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D443B3B-D00D-64EB-77FA-F9D155EAEDBA}"/>
              </a:ext>
            </a:extLst>
          </p:cNvPr>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1E14775-6ECA-DA3D-5059-6775AD3C4645}"/>
              </a:ext>
            </a:extLst>
          </p:cNvPr>
          <p:cNvSpPr>
            <a:spLocks noGrp="1"/>
          </p:cNvSpPr>
          <p:nvPr>
            <p:ph sz="half" idx="2"/>
          </p:nvPr>
        </p:nvSpPr>
        <p:spPr>
          <a:xfrm>
            <a:off x="472381" y="4453467"/>
            <a:ext cx="2901255" cy="65503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94B8440-E98E-52EB-F32B-5C87F5B83D80}"/>
              </a:ext>
            </a:extLst>
          </p:cNvPr>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F513B9B-C482-2320-54A4-FF6E509F4E96}"/>
              </a:ext>
            </a:extLst>
          </p:cNvPr>
          <p:cNvSpPr>
            <a:spLocks noGrp="1"/>
          </p:cNvSpPr>
          <p:nvPr>
            <p:ph sz="quarter" idx="4"/>
          </p:nvPr>
        </p:nvSpPr>
        <p:spPr>
          <a:xfrm>
            <a:off x="3471863" y="4453467"/>
            <a:ext cx="2915543" cy="65503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CE47A7C-F2C0-0D1F-A23A-A54A7F2F5673}"/>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8" name="Segnaposto piè di pagina 7">
            <a:extLst>
              <a:ext uri="{FF2B5EF4-FFF2-40B4-BE49-F238E27FC236}">
                <a16:creationId xmlns:a16="http://schemas.microsoft.com/office/drawing/2014/main" id="{20FADD22-4186-FD25-5A61-AD15D080DBD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41FF362-482C-1F96-CBC4-16C02EBA6C37}"/>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342452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AD30C9-54B2-F9BD-B194-02A9D515145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AA65030-C403-B370-BA49-B25AF35F7073}"/>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4" name="Segnaposto piè di pagina 3">
            <a:extLst>
              <a:ext uri="{FF2B5EF4-FFF2-40B4-BE49-F238E27FC236}">
                <a16:creationId xmlns:a16="http://schemas.microsoft.com/office/drawing/2014/main" id="{9FC8563E-B989-6BC3-B852-4951E47D9F3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B72D952-272F-AD65-6260-BA4D9721FAC3}"/>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226031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9F527C9-A1FC-27EA-0217-EEABBD4F766D}"/>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3" name="Segnaposto piè di pagina 2">
            <a:extLst>
              <a:ext uri="{FF2B5EF4-FFF2-40B4-BE49-F238E27FC236}">
                <a16:creationId xmlns:a16="http://schemas.microsoft.com/office/drawing/2014/main" id="{62E905D4-9BA6-0AD8-3AFF-6C44D1F4478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4B37A09-1ADF-5D1E-D323-72B73AE3E5F0}"/>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1572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6C667-979F-8F82-59F1-69F292A09431}"/>
              </a:ext>
            </a:extLst>
          </p:cNvPr>
          <p:cNvSpPr>
            <a:spLocks noGrp="1"/>
          </p:cNvSpPr>
          <p:nvPr>
            <p:ph type="title"/>
          </p:nvPr>
        </p:nvSpPr>
        <p:spPr>
          <a:xfrm>
            <a:off x="472381" y="812800"/>
            <a:ext cx="2211883" cy="2844800"/>
          </a:xfrm>
        </p:spPr>
        <p:txBody>
          <a:bodyPr anchor="b"/>
          <a:lstStyle>
            <a:lvl1pPr>
              <a:defRPr sz="1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D57B88-C3FD-896B-4056-3315DC49A7B6}"/>
              </a:ext>
            </a:extLst>
          </p:cNvPr>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C663552-D234-F51F-8EEC-157431626618}"/>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07FB77C-B290-C15D-9800-9F661DA6FA0F}"/>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6" name="Segnaposto piè di pagina 5">
            <a:extLst>
              <a:ext uri="{FF2B5EF4-FFF2-40B4-BE49-F238E27FC236}">
                <a16:creationId xmlns:a16="http://schemas.microsoft.com/office/drawing/2014/main" id="{7B20878B-BB64-3905-47F2-DF90B1221BB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D103998-A07A-C231-AA52-48C9446BEDD2}"/>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412117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74FB3F-61B7-FFAB-134B-3BB5F3F9BAC8}"/>
              </a:ext>
            </a:extLst>
          </p:cNvPr>
          <p:cNvSpPr>
            <a:spLocks noGrp="1"/>
          </p:cNvSpPr>
          <p:nvPr>
            <p:ph type="title"/>
          </p:nvPr>
        </p:nvSpPr>
        <p:spPr>
          <a:xfrm>
            <a:off x="472381" y="812800"/>
            <a:ext cx="2211883" cy="2844800"/>
          </a:xfrm>
        </p:spPr>
        <p:txBody>
          <a:bodyPr anchor="b"/>
          <a:lstStyle>
            <a:lvl1pPr>
              <a:defRPr sz="18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7C25DEC-0414-F2D4-9836-2FD9DB0D0CFB}"/>
              </a:ext>
            </a:extLst>
          </p:cNvPr>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it-IT"/>
          </a:p>
        </p:txBody>
      </p:sp>
      <p:sp>
        <p:nvSpPr>
          <p:cNvPr id="4" name="Segnaposto testo 3">
            <a:extLst>
              <a:ext uri="{FF2B5EF4-FFF2-40B4-BE49-F238E27FC236}">
                <a16:creationId xmlns:a16="http://schemas.microsoft.com/office/drawing/2014/main" id="{5AB66F4E-16F3-088C-6D30-0B427DABB30A}"/>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EA902EF-4560-66B9-5E2D-25C08CB13F51}"/>
              </a:ext>
            </a:extLst>
          </p:cNvPr>
          <p:cNvSpPr>
            <a:spLocks noGrp="1"/>
          </p:cNvSpPr>
          <p:nvPr>
            <p:ph type="dt" sz="half" idx="10"/>
          </p:nvPr>
        </p:nvSpPr>
        <p:spPr/>
        <p:txBody>
          <a:bodyPr/>
          <a:lstStyle/>
          <a:p>
            <a:fld id="{504116D4-2D14-4D64-A4BF-180D78D14E72}" type="datetimeFigureOut">
              <a:rPr lang="it-IT" smtClean="0"/>
              <a:t>13/09/2024</a:t>
            </a:fld>
            <a:endParaRPr lang="it-IT"/>
          </a:p>
        </p:txBody>
      </p:sp>
      <p:sp>
        <p:nvSpPr>
          <p:cNvPr id="6" name="Segnaposto piè di pagina 5">
            <a:extLst>
              <a:ext uri="{FF2B5EF4-FFF2-40B4-BE49-F238E27FC236}">
                <a16:creationId xmlns:a16="http://schemas.microsoft.com/office/drawing/2014/main" id="{010569C4-2B42-0F8D-3393-7E9D56CACB4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85C0A0-1F08-06AB-77A6-31D7D899C788}"/>
              </a:ext>
            </a:extLst>
          </p:cNvPr>
          <p:cNvSpPr>
            <a:spLocks noGrp="1"/>
          </p:cNvSpPr>
          <p:nvPr>
            <p:ph type="sldNum" sz="quarter" idx="12"/>
          </p:nvPr>
        </p:nvSpPr>
        <p:spPr/>
        <p:txBody>
          <a:bodyPr/>
          <a:lstStyle/>
          <a:p>
            <a:fld id="{FACBC17E-06DF-46A9-B3AA-7DC7FCE66CD4}" type="slidenum">
              <a:rPr lang="it-IT" smtClean="0"/>
              <a:t>‹N›</a:t>
            </a:fld>
            <a:endParaRPr lang="it-IT"/>
          </a:p>
        </p:txBody>
      </p:sp>
    </p:spTree>
    <p:extLst>
      <p:ext uri="{BB962C8B-B14F-4D97-AF65-F5344CB8AC3E}">
        <p14:creationId xmlns:p14="http://schemas.microsoft.com/office/powerpoint/2010/main" val="390602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54434CE-C516-9AD4-0C0C-B92490A5DA79}"/>
              </a:ext>
            </a:extLst>
          </p:cNvPr>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48127D6-3C6B-C8DB-ECA8-88B72E8CBE47}"/>
              </a:ext>
            </a:extLst>
          </p:cNvPr>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8432827-A378-1EE7-FFBF-B8628BB34A23}"/>
              </a:ext>
            </a:extLst>
          </p:cNvPr>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504116D4-2D14-4D64-A4BF-180D78D14E72}" type="datetimeFigureOut">
              <a:rPr lang="it-IT" smtClean="0"/>
              <a:t>13/09/2024</a:t>
            </a:fld>
            <a:endParaRPr lang="it-IT"/>
          </a:p>
        </p:txBody>
      </p:sp>
      <p:sp>
        <p:nvSpPr>
          <p:cNvPr id="5" name="Segnaposto piè di pagina 4">
            <a:extLst>
              <a:ext uri="{FF2B5EF4-FFF2-40B4-BE49-F238E27FC236}">
                <a16:creationId xmlns:a16="http://schemas.microsoft.com/office/drawing/2014/main" id="{E238E361-61B6-39AA-7758-C13BF4A717A3}"/>
              </a:ext>
            </a:extLst>
          </p:cNvPr>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691313CA-46A2-50D3-F511-312D7C7C97C7}"/>
              </a:ext>
            </a:extLst>
          </p:cNvPr>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FACBC17E-06DF-46A9-B3AA-7DC7FCE66CD4}" type="slidenum">
              <a:rPr lang="it-IT" smtClean="0"/>
              <a:t>‹N›</a:t>
            </a:fld>
            <a:endParaRPr lang="it-IT"/>
          </a:p>
        </p:txBody>
      </p:sp>
    </p:spTree>
    <p:extLst>
      <p:ext uri="{BB962C8B-B14F-4D97-AF65-F5344CB8AC3E}">
        <p14:creationId xmlns:p14="http://schemas.microsoft.com/office/powerpoint/2010/main" val="4203837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0" y="0"/>
            <a:ext cx="6858000" cy="121920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Immagine che contiene testo, poster, Carattere, grafica&#10;&#10;Descrizione generata automaticamente">
            <a:extLst>
              <a:ext uri="{FF2B5EF4-FFF2-40B4-BE49-F238E27FC236}">
                <a16:creationId xmlns:a16="http://schemas.microsoft.com/office/drawing/2014/main" id="{30647D23-8406-C705-701B-7AA340ABA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40"/>
            <a:ext cx="6858000" cy="6858000"/>
          </a:xfrm>
          <a:prstGeom prst="rect">
            <a:avLst/>
          </a:prstGeom>
        </p:spPr>
      </p:pic>
      <p:grpSp>
        <p:nvGrpSpPr>
          <p:cNvPr id="2" name="Gruppo 1">
            <a:extLst>
              <a:ext uri="{FF2B5EF4-FFF2-40B4-BE49-F238E27FC236}">
                <a16:creationId xmlns:a16="http://schemas.microsoft.com/office/drawing/2014/main" id="{0C315FAD-503B-E838-C951-CAFE2975513E}"/>
              </a:ext>
            </a:extLst>
          </p:cNvPr>
          <p:cNvGrpSpPr/>
          <p:nvPr/>
        </p:nvGrpSpPr>
        <p:grpSpPr>
          <a:xfrm>
            <a:off x="342900" y="6877140"/>
            <a:ext cx="6308066" cy="4551785"/>
            <a:chOff x="342900" y="6896280"/>
            <a:chExt cx="6308066" cy="4551785"/>
          </a:xfrm>
        </p:grpSpPr>
        <p:grpSp>
          <p:nvGrpSpPr>
            <p:cNvPr id="9" name="Gruppo 8">
              <a:extLst>
                <a:ext uri="{FF2B5EF4-FFF2-40B4-BE49-F238E27FC236}">
                  <a16:creationId xmlns:a16="http://schemas.microsoft.com/office/drawing/2014/main" id="{9DD1B93A-C3E1-7410-BC5A-5BB572B81A56}"/>
                </a:ext>
              </a:extLst>
            </p:cNvPr>
            <p:cNvGrpSpPr/>
            <p:nvPr/>
          </p:nvGrpSpPr>
          <p:grpSpPr>
            <a:xfrm>
              <a:off x="342900" y="6896280"/>
              <a:ext cx="6308066" cy="4551785"/>
              <a:chOff x="213360" y="6001652"/>
              <a:chExt cx="6308066" cy="4551785"/>
            </a:xfrm>
          </p:grpSpPr>
          <p:sp>
            <p:nvSpPr>
              <p:cNvPr id="4" name="CasellaDiTesto 3">
                <a:extLst>
                  <a:ext uri="{FF2B5EF4-FFF2-40B4-BE49-F238E27FC236}">
                    <a16:creationId xmlns:a16="http://schemas.microsoft.com/office/drawing/2014/main" id="{8139D28E-B9B1-CC84-CDB1-AFA799A622D2}"/>
                  </a:ext>
                </a:extLst>
              </p:cNvPr>
              <p:cNvSpPr txBox="1"/>
              <p:nvPr/>
            </p:nvSpPr>
            <p:spPr>
              <a:xfrm>
                <a:off x="213360" y="6001652"/>
                <a:ext cx="6035040" cy="3139321"/>
              </a:xfrm>
              <a:prstGeom prst="rect">
                <a:avLst/>
              </a:prstGeom>
              <a:noFill/>
            </p:spPr>
            <p:txBody>
              <a:bodyPr wrap="square" rtlCol="0">
                <a:spAutoFit/>
              </a:bodyPr>
              <a:lstStyle/>
              <a:p>
                <a:r>
                  <a:rPr lang="it-IT" sz="66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Se </a:t>
                </a:r>
              </a:p>
              <a:p>
                <a:r>
                  <a:rPr lang="it-IT" sz="66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Filoso</a:t>
                </a:r>
              </a:p>
              <a:p>
                <a:r>
                  <a:rPr lang="it-IT" sz="6600" b="1" spc="169" dirty="0" err="1">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fando</a:t>
                </a:r>
                <a:endParaRPr lang="it-IT" sz="66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endParaRPr>
              </a:p>
            </p:txBody>
          </p:sp>
          <p:sp>
            <p:nvSpPr>
              <p:cNvPr id="5" name="CasellaDiTesto 4">
                <a:extLst>
                  <a:ext uri="{FF2B5EF4-FFF2-40B4-BE49-F238E27FC236}">
                    <a16:creationId xmlns:a16="http://schemas.microsoft.com/office/drawing/2014/main" id="{A397BB2C-8A50-4E01-663E-5B956AB06AD4}"/>
                  </a:ext>
                </a:extLst>
              </p:cNvPr>
              <p:cNvSpPr txBox="1"/>
              <p:nvPr/>
            </p:nvSpPr>
            <p:spPr>
              <a:xfrm>
                <a:off x="213360" y="9722440"/>
                <a:ext cx="6308066" cy="830997"/>
              </a:xfrm>
              <a:prstGeom prst="rect">
                <a:avLst/>
              </a:prstGeom>
              <a:noFill/>
            </p:spPr>
            <p:txBody>
              <a:bodyPr wrap="square" rtlCol="0">
                <a:spAutoFit/>
              </a:bodyPr>
              <a:lstStyle/>
              <a:p>
                <a:r>
                  <a:rPr lang="it-IT" sz="2400"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Consulenza filosofica per tutt</a:t>
                </a:r>
              </a:p>
            </p:txBody>
          </p:sp>
        </p:grpSp>
        <p:pic>
          <p:nvPicPr>
            <p:cNvPr id="8" name="Elemento grafico 7">
              <a:extLst>
                <a:ext uri="{FF2B5EF4-FFF2-40B4-BE49-F238E27FC236}">
                  <a16:creationId xmlns:a16="http://schemas.microsoft.com/office/drawing/2014/main" id="{9DBDDF71-276B-C6C1-B281-EAA2E991C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8568" y="11081396"/>
              <a:ext cx="240059" cy="253729"/>
            </a:xfrm>
            <a:prstGeom prst="rect">
              <a:avLst/>
            </a:prstGeom>
          </p:spPr>
        </p:pic>
      </p:grpSp>
    </p:spTree>
    <p:extLst>
      <p:ext uri="{BB962C8B-B14F-4D97-AF65-F5344CB8AC3E}">
        <p14:creationId xmlns:p14="http://schemas.microsoft.com/office/powerpoint/2010/main" val="57778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0" y="-457200"/>
            <a:ext cx="6858000" cy="126492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139D28E-B9B1-CC84-CDB1-AFA799A622D2}"/>
              </a:ext>
            </a:extLst>
          </p:cNvPr>
          <p:cNvSpPr txBox="1"/>
          <p:nvPr/>
        </p:nvSpPr>
        <p:spPr>
          <a:xfrm>
            <a:off x="342900" y="615211"/>
            <a:ext cx="6035040" cy="769441"/>
          </a:xfrm>
          <a:prstGeom prst="rect">
            <a:avLst/>
          </a:prstGeom>
          <a:noFill/>
        </p:spPr>
        <p:txBody>
          <a:bodyPr wrap="square" rtlCol="0">
            <a:spAutoFit/>
          </a:bodyPr>
          <a:lstStyle/>
          <a:p>
            <a:r>
              <a:rPr lang="it-IT" sz="44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Il progetto</a:t>
            </a:r>
          </a:p>
        </p:txBody>
      </p:sp>
      <p:sp>
        <p:nvSpPr>
          <p:cNvPr id="2" name="CasellaDiTesto 1">
            <a:extLst>
              <a:ext uri="{FF2B5EF4-FFF2-40B4-BE49-F238E27FC236}">
                <a16:creationId xmlns:a16="http://schemas.microsoft.com/office/drawing/2014/main" id="{F106B71C-5971-03C0-AF51-1B366FECB9B0}"/>
              </a:ext>
            </a:extLst>
          </p:cNvPr>
          <p:cNvSpPr txBox="1"/>
          <p:nvPr/>
        </p:nvSpPr>
        <p:spPr>
          <a:xfrm>
            <a:off x="342900" y="1184763"/>
            <a:ext cx="5580822" cy="646331"/>
          </a:xfrm>
          <a:prstGeom prst="rect">
            <a:avLst/>
          </a:prstGeom>
          <a:noFill/>
        </p:spPr>
        <p:txBody>
          <a:bodyPr wrap="square" rtlCol="0">
            <a:spAutoFit/>
          </a:bodyPr>
          <a:lstStyle/>
          <a:p>
            <a:r>
              <a:rPr lang="it-IT" sz="3600" i="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Il consulente</a:t>
            </a:r>
          </a:p>
        </p:txBody>
      </p:sp>
      <p:sp>
        <p:nvSpPr>
          <p:cNvPr id="3" name="CasellaDiTesto 2">
            <a:extLst>
              <a:ext uri="{FF2B5EF4-FFF2-40B4-BE49-F238E27FC236}">
                <a16:creationId xmlns:a16="http://schemas.microsoft.com/office/drawing/2014/main" id="{A91F8B69-8D58-C9CF-4FA2-EE657E2F3128}"/>
              </a:ext>
            </a:extLst>
          </p:cNvPr>
          <p:cNvSpPr txBox="1"/>
          <p:nvPr/>
        </p:nvSpPr>
        <p:spPr>
          <a:xfrm>
            <a:off x="342900" y="2893253"/>
            <a:ext cx="6035040" cy="4154984"/>
          </a:xfrm>
          <a:prstGeom prst="rect">
            <a:avLst/>
          </a:prstGeom>
          <a:noFill/>
        </p:spPr>
        <p:txBody>
          <a:bodyPr wrap="square" rtlCol="0">
            <a:spAutoFit/>
          </a:bodyPr>
          <a:lstStyle/>
          <a:p>
            <a:pPr algn="just"/>
            <a:r>
              <a:rPr lang="it-IT" sz="2400" b="1" dirty="0">
                <a:solidFill>
                  <a:srgbClr val="FFE4AD"/>
                </a:solidFill>
                <a:effectLst/>
                <a:latin typeface="Amasis MT Pro" panose="02040504050005020304" pitchFamily="18" charset="0"/>
                <a:ea typeface="Times New Roman" panose="02020603050405020304" pitchFamily="18" charset="0"/>
              </a:rPr>
              <a:t>Roberto Castignola </a:t>
            </a:r>
            <a:r>
              <a:rPr lang="it-IT" sz="2400" dirty="0">
                <a:solidFill>
                  <a:schemeClr val="bg1"/>
                </a:solidFill>
                <a:effectLst/>
                <a:latin typeface="Amasis MT Pro" panose="02040504050005020304" pitchFamily="18" charset="0"/>
                <a:ea typeface="Times New Roman" panose="02020603050405020304" pitchFamily="18" charset="0"/>
              </a:rPr>
              <a:t>si è laureato in Scienze Filosofiche all’ALMA Mater di Bologna.</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dirty="0">
                <a:solidFill>
                  <a:schemeClr val="bg1"/>
                </a:solidFill>
                <a:effectLst/>
                <a:latin typeface="Amasis MT Pro" panose="02040504050005020304" pitchFamily="18" charset="0"/>
                <a:ea typeface="Times New Roman" panose="02020603050405020304" pitchFamily="18" charset="0"/>
              </a:rPr>
              <a:t>Si occupa di comunicazione per ARCI Comitato Provinciale Brescia. Fa parte del Consiglio regionale ARCI Lombardia e del consiglio nazionale di ARCI </a:t>
            </a:r>
            <a:r>
              <a:rPr lang="it-IT" sz="2400" dirty="0" err="1">
                <a:solidFill>
                  <a:schemeClr val="bg1"/>
                </a:solidFill>
                <a:effectLst/>
                <a:latin typeface="Amasis MT Pro" panose="02040504050005020304" pitchFamily="18" charset="0"/>
                <a:ea typeface="Times New Roman" panose="02020603050405020304" pitchFamily="18" charset="0"/>
              </a:rPr>
              <a:t>Aps</a:t>
            </a:r>
            <a:r>
              <a:rPr lang="it-IT" sz="2400" dirty="0">
                <a:solidFill>
                  <a:schemeClr val="bg1"/>
                </a:solidFill>
                <a:effectLst/>
                <a:latin typeface="Amasis MT Pro" panose="02040504050005020304" pitchFamily="18" charset="0"/>
                <a:ea typeface="Times New Roman" panose="02020603050405020304" pitchFamily="18" charset="0"/>
              </a:rPr>
              <a:t> con delega alla commissione Politiche di Genere.</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dirty="0">
                <a:solidFill>
                  <a:schemeClr val="bg1"/>
                </a:solidFill>
                <a:effectLst/>
                <a:latin typeface="Amasis MT Pro" panose="02040504050005020304" pitchFamily="18" charset="0"/>
                <a:ea typeface="Times New Roman" panose="02020603050405020304" pitchFamily="18" charset="0"/>
              </a:rPr>
              <a:t>Sta terminando il </a:t>
            </a:r>
            <a:r>
              <a:rPr lang="it-IT" sz="2400" b="1" dirty="0">
                <a:solidFill>
                  <a:srgbClr val="FFE4AD"/>
                </a:solidFill>
                <a:effectLst/>
                <a:latin typeface="Amasis MT Pro" panose="02040504050005020304" pitchFamily="18" charset="0"/>
                <a:ea typeface="Times New Roman" panose="02020603050405020304" pitchFamily="18" charset="0"/>
              </a:rPr>
              <a:t>Master COFIL </a:t>
            </a:r>
            <a:r>
              <a:rPr lang="it-IT" sz="2400" dirty="0">
                <a:solidFill>
                  <a:schemeClr val="bg1"/>
                </a:solidFill>
                <a:effectLst/>
                <a:latin typeface="Amasis MT Pro" panose="02040504050005020304" pitchFamily="18" charset="0"/>
                <a:ea typeface="Times New Roman" panose="02020603050405020304" pitchFamily="18" charset="0"/>
              </a:rPr>
              <a:t>a Ca’ Foscari Venezia.</a:t>
            </a:r>
          </a:p>
        </p:txBody>
      </p:sp>
      <p:sp>
        <p:nvSpPr>
          <p:cNvPr id="8" name="CasellaDiTesto 7">
            <a:extLst>
              <a:ext uri="{FF2B5EF4-FFF2-40B4-BE49-F238E27FC236}">
                <a16:creationId xmlns:a16="http://schemas.microsoft.com/office/drawing/2014/main" id="{09425B5D-08BB-4DE5-ABB2-BCFB77DE89F4}"/>
              </a:ext>
            </a:extLst>
          </p:cNvPr>
          <p:cNvSpPr txBox="1"/>
          <p:nvPr/>
        </p:nvSpPr>
        <p:spPr>
          <a:xfrm>
            <a:off x="342900" y="10498405"/>
            <a:ext cx="5897880" cy="1200329"/>
          </a:xfrm>
          <a:prstGeom prst="rect">
            <a:avLst/>
          </a:prstGeom>
          <a:noFill/>
        </p:spPr>
        <p:txBody>
          <a:bodyPr wrap="square" rtlCol="0">
            <a:spAutoFit/>
          </a:bodyPr>
          <a:lstStyle/>
          <a:p>
            <a:pPr algn="just"/>
            <a:r>
              <a:rPr lang="it-IT" b="1" dirty="0">
                <a:solidFill>
                  <a:srgbClr val="FFE4AD"/>
                </a:solidFill>
                <a:effectLst/>
                <a:latin typeface="Amasis MT Pro" panose="02040504050005020304" pitchFamily="18" charset="0"/>
                <a:ea typeface="Times New Roman" panose="02020603050405020304" pitchFamily="18" charset="0"/>
              </a:rPr>
              <a:t>Contatti</a:t>
            </a:r>
          </a:p>
          <a:p>
            <a:pPr algn="just"/>
            <a:endParaRPr lang="it-IT" b="1" dirty="0">
              <a:solidFill>
                <a:srgbClr val="FFE4AD"/>
              </a:solidFill>
              <a:effectLst/>
              <a:latin typeface="Amasis MT Pro" panose="02040504050005020304" pitchFamily="18" charset="0"/>
              <a:ea typeface="Times New Roman" panose="02020603050405020304" pitchFamily="18" charset="0"/>
            </a:endParaRPr>
          </a:p>
          <a:p>
            <a:pPr algn="just"/>
            <a:r>
              <a:rPr lang="it-IT" b="1" dirty="0">
                <a:solidFill>
                  <a:srgbClr val="FFE4AD"/>
                </a:solidFill>
                <a:effectLst/>
                <a:latin typeface="Amasis MT Pro" panose="02040504050005020304" pitchFamily="18" charset="0"/>
                <a:ea typeface="Times New Roman" panose="02020603050405020304" pitchFamily="18" charset="0"/>
              </a:rPr>
              <a:t>arcibsiniziative@gmail.com</a:t>
            </a:r>
          </a:p>
          <a:p>
            <a:pPr algn="just"/>
            <a:r>
              <a:rPr lang="it-IT" b="1" dirty="0">
                <a:solidFill>
                  <a:srgbClr val="FFE4AD"/>
                </a:solidFill>
                <a:effectLst/>
                <a:latin typeface="Amasis MT Pro" panose="02040504050005020304" pitchFamily="18" charset="0"/>
                <a:ea typeface="Times New Roman" panose="02020603050405020304" pitchFamily="18" charset="0"/>
              </a:rPr>
              <a:t>Roberto_338 7843359</a:t>
            </a:r>
          </a:p>
        </p:txBody>
      </p:sp>
      <p:pic>
        <p:nvPicPr>
          <p:cNvPr id="9" name="Immagine 8">
            <a:extLst>
              <a:ext uri="{FF2B5EF4-FFF2-40B4-BE49-F238E27FC236}">
                <a16:creationId xmlns:a16="http://schemas.microsoft.com/office/drawing/2014/main" id="{8A28BEFF-C730-4FE8-3EF0-58CCB8B407CA}"/>
              </a:ext>
            </a:extLst>
          </p:cNvPr>
          <p:cNvPicPr>
            <a:picLocks noChangeAspect="1"/>
          </p:cNvPicPr>
          <p:nvPr/>
        </p:nvPicPr>
        <p:blipFill>
          <a:blip r:embed="rId2"/>
          <a:stretch>
            <a:fillRect/>
          </a:stretch>
        </p:blipFill>
        <p:spPr>
          <a:xfrm>
            <a:off x="2427441" y="8582961"/>
            <a:ext cx="627942" cy="554784"/>
          </a:xfrm>
          <a:prstGeom prst="rect">
            <a:avLst/>
          </a:prstGeom>
        </p:spPr>
      </p:pic>
      <p:sp>
        <p:nvSpPr>
          <p:cNvPr id="11" name="CasellaDiTesto 10">
            <a:extLst>
              <a:ext uri="{FF2B5EF4-FFF2-40B4-BE49-F238E27FC236}">
                <a16:creationId xmlns:a16="http://schemas.microsoft.com/office/drawing/2014/main" id="{3EFA255D-AFD3-08FA-6400-B11B072519EC}"/>
              </a:ext>
            </a:extLst>
          </p:cNvPr>
          <p:cNvSpPr txBox="1"/>
          <p:nvPr/>
        </p:nvSpPr>
        <p:spPr>
          <a:xfrm>
            <a:off x="1221759" y="8953079"/>
            <a:ext cx="1053163" cy="369332"/>
          </a:xfrm>
          <a:prstGeom prst="rect">
            <a:avLst/>
          </a:prstGeom>
          <a:noFill/>
        </p:spPr>
        <p:txBody>
          <a:bodyPr wrap="square" rtlCol="0">
            <a:spAutoFit/>
          </a:bodyPr>
          <a:lstStyle/>
          <a:p>
            <a:r>
              <a:rPr lang="it-IT" dirty="0">
                <a:solidFill>
                  <a:schemeClr val="bg1"/>
                </a:solidFill>
                <a:latin typeface="Amasis MT Pro" panose="02040504050005020304" pitchFamily="18" charset="0"/>
              </a:rPr>
              <a:t>Roberto</a:t>
            </a:r>
          </a:p>
        </p:txBody>
      </p:sp>
      <p:pic>
        <p:nvPicPr>
          <p:cNvPr id="12" name="Immagine 11">
            <a:extLst>
              <a:ext uri="{FF2B5EF4-FFF2-40B4-BE49-F238E27FC236}">
                <a16:creationId xmlns:a16="http://schemas.microsoft.com/office/drawing/2014/main" id="{A645A4DD-B49B-8B1C-C290-E2D1CB713349}"/>
              </a:ext>
            </a:extLst>
          </p:cNvPr>
          <p:cNvPicPr>
            <a:picLocks noChangeAspect="1"/>
          </p:cNvPicPr>
          <p:nvPr/>
        </p:nvPicPr>
        <p:blipFill>
          <a:blip r:embed="rId3"/>
          <a:stretch>
            <a:fillRect/>
          </a:stretch>
        </p:blipFill>
        <p:spPr>
          <a:xfrm>
            <a:off x="3360420" y="7315472"/>
            <a:ext cx="2788920" cy="2914377"/>
          </a:xfrm>
          <a:prstGeom prst="rect">
            <a:avLst/>
          </a:prstGeom>
        </p:spPr>
      </p:pic>
      <p:pic>
        <p:nvPicPr>
          <p:cNvPr id="16" name="Immagine 15" descr="Immagine che contiene Viso umano, vestiti, persona, occhiali&#10;&#10;Descrizione generata automaticamente">
            <a:extLst>
              <a:ext uri="{FF2B5EF4-FFF2-40B4-BE49-F238E27FC236}">
                <a16:creationId xmlns:a16="http://schemas.microsoft.com/office/drawing/2014/main" id="{5D490617-8779-96D3-8D1F-B93668C6E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9358" y="7544746"/>
            <a:ext cx="2171044" cy="2455828"/>
          </a:xfrm>
          <a:prstGeom prst="rect">
            <a:avLst/>
          </a:prstGeom>
        </p:spPr>
      </p:pic>
    </p:spTree>
    <p:extLst>
      <p:ext uri="{BB962C8B-B14F-4D97-AF65-F5344CB8AC3E}">
        <p14:creationId xmlns:p14="http://schemas.microsoft.com/office/powerpoint/2010/main" val="427195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5886" y="-457200"/>
            <a:ext cx="6858000" cy="126492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139D28E-B9B1-CC84-CDB1-AFA799A622D2}"/>
              </a:ext>
            </a:extLst>
          </p:cNvPr>
          <p:cNvSpPr txBox="1"/>
          <p:nvPr/>
        </p:nvSpPr>
        <p:spPr>
          <a:xfrm>
            <a:off x="342900" y="468350"/>
            <a:ext cx="6035040" cy="2123658"/>
          </a:xfrm>
          <a:prstGeom prst="rect">
            <a:avLst/>
          </a:prstGeom>
          <a:noFill/>
        </p:spPr>
        <p:txBody>
          <a:bodyPr wrap="square" rtlCol="0">
            <a:spAutoFit/>
          </a:bodyPr>
          <a:lstStyle/>
          <a:p>
            <a:r>
              <a:rPr lang="it-IT" sz="44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La consulenza filosofica</a:t>
            </a:r>
          </a:p>
        </p:txBody>
      </p:sp>
      <p:sp>
        <p:nvSpPr>
          <p:cNvPr id="11" name="CasellaDiTesto 10">
            <a:extLst>
              <a:ext uri="{FF2B5EF4-FFF2-40B4-BE49-F238E27FC236}">
                <a16:creationId xmlns:a16="http://schemas.microsoft.com/office/drawing/2014/main" id="{A6B38C1E-57D2-7A6C-C0AB-F9B805B484EE}"/>
              </a:ext>
            </a:extLst>
          </p:cNvPr>
          <p:cNvSpPr txBox="1"/>
          <p:nvPr/>
        </p:nvSpPr>
        <p:spPr>
          <a:xfrm>
            <a:off x="342900" y="3219302"/>
            <a:ext cx="6187441" cy="8125301"/>
          </a:xfrm>
          <a:prstGeom prst="rect">
            <a:avLst/>
          </a:prstGeom>
          <a:noFill/>
        </p:spPr>
        <p:txBody>
          <a:bodyPr wrap="square" rtlCol="0">
            <a:spAutoFit/>
          </a:bodyPr>
          <a:lstStyle/>
          <a:p>
            <a:pPr algn="just"/>
            <a:r>
              <a:rPr lang="it-IT" sz="2400" dirty="0">
                <a:solidFill>
                  <a:schemeClr val="bg1"/>
                </a:solidFill>
                <a:effectLst/>
                <a:latin typeface="Amasis MT Pro" panose="02040504050005020304" pitchFamily="18" charset="0"/>
                <a:ea typeface="Times New Roman" panose="02020603050405020304" pitchFamily="18" charset="0"/>
              </a:rPr>
              <a:t>La </a:t>
            </a:r>
            <a:r>
              <a:rPr lang="it-IT" sz="2400" b="1" dirty="0">
                <a:solidFill>
                  <a:srgbClr val="FFE4AD"/>
                </a:solidFill>
                <a:effectLst/>
                <a:latin typeface="Amasis MT Pro" panose="02040504050005020304" pitchFamily="18" charset="0"/>
                <a:ea typeface="Times New Roman" panose="02020603050405020304" pitchFamily="18" charset="0"/>
              </a:rPr>
              <a:t>consulenza filosofica</a:t>
            </a:r>
            <a:r>
              <a:rPr lang="it-IT" sz="2400" dirty="0">
                <a:solidFill>
                  <a:srgbClr val="FFE4AD"/>
                </a:solidFill>
                <a:effectLst/>
                <a:latin typeface="Amasis MT Pro" panose="02040504050005020304" pitchFamily="18" charset="0"/>
                <a:ea typeface="Times New Roman" panose="02020603050405020304" pitchFamily="18" charset="0"/>
              </a:rPr>
              <a:t> </a:t>
            </a:r>
            <a:r>
              <a:rPr lang="it-IT" sz="2400" dirty="0">
                <a:solidFill>
                  <a:schemeClr val="bg1"/>
                </a:solidFill>
                <a:effectLst/>
                <a:latin typeface="Amasis MT Pro" panose="02040504050005020304" pitchFamily="18" charset="0"/>
                <a:ea typeface="Times New Roman" panose="02020603050405020304" pitchFamily="18" charset="0"/>
              </a:rPr>
              <a:t>è una disciplina piuttosto recente: fondata negli anni ’80 da Gerd B. </a:t>
            </a:r>
            <a:r>
              <a:rPr lang="it-IT" sz="2400" dirty="0" err="1">
                <a:solidFill>
                  <a:schemeClr val="bg1"/>
                </a:solidFill>
                <a:effectLst/>
                <a:latin typeface="Amasis MT Pro" panose="02040504050005020304" pitchFamily="18" charset="0"/>
                <a:ea typeface="Times New Roman" panose="02020603050405020304" pitchFamily="18" charset="0"/>
              </a:rPr>
              <a:t>Achenbach</a:t>
            </a:r>
            <a:r>
              <a:rPr lang="it-IT" sz="2400" dirty="0">
                <a:solidFill>
                  <a:schemeClr val="bg1"/>
                </a:solidFill>
                <a:effectLst/>
                <a:latin typeface="Amasis MT Pro" panose="02040504050005020304" pitchFamily="18" charset="0"/>
                <a:ea typeface="Times New Roman" panose="02020603050405020304" pitchFamily="18" charset="0"/>
              </a:rPr>
              <a:t> si è sviluppata nel corso degli anni in tutto il mondo, con metodi e oggetti d’azione estremamente variegati ed eterogenei.</a:t>
            </a:r>
          </a:p>
          <a:p>
            <a:pPr marL="0" indent="0" algn="just">
              <a:buNone/>
            </a:pPr>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dirty="0">
                <a:solidFill>
                  <a:schemeClr val="bg1"/>
                </a:solidFill>
                <a:effectLst/>
                <a:latin typeface="Amasis MT Pro" panose="02040504050005020304" pitchFamily="18" charset="0"/>
                <a:ea typeface="Times New Roman" panose="02020603050405020304" pitchFamily="18" charset="0"/>
              </a:rPr>
              <a:t>Trova le sue origini nella </a:t>
            </a:r>
            <a:r>
              <a:rPr lang="it-IT" sz="2400" b="1" dirty="0">
                <a:solidFill>
                  <a:srgbClr val="FFE4AD"/>
                </a:solidFill>
                <a:effectLst/>
                <a:latin typeface="Amasis MT Pro" panose="02040504050005020304" pitchFamily="18" charset="0"/>
                <a:ea typeface="Times New Roman" panose="02020603050405020304" pitchFamily="18" charset="0"/>
              </a:rPr>
              <a:t>pratica socratica</a:t>
            </a:r>
            <a:r>
              <a:rPr lang="it-IT" sz="2400" dirty="0">
                <a:solidFill>
                  <a:schemeClr val="bg1"/>
                </a:solidFill>
                <a:effectLst/>
                <a:latin typeface="Amasis MT Pro" panose="02040504050005020304" pitchFamily="18" charset="0"/>
                <a:ea typeface="Times New Roman" panose="02020603050405020304" pitchFamily="18" charset="0"/>
              </a:rPr>
              <a:t>, quando il famoso filosofo interrogava gli avventori per piazze e strade domandando loro cosa intendessero per giustizia, virtù, conoscenza, senza imporre un proprio pensiero.</a:t>
            </a:r>
          </a:p>
          <a:p>
            <a:pPr marL="0" indent="0" algn="just">
              <a:buNone/>
            </a:pPr>
            <a:r>
              <a:rPr lang="it-IT" sz="2400" dirty="0">
                <a:solidFill>
                  <a:schemeClr val="bg1"/>
                </a:solidFill>
                <a:effectLst/>
                <a:latin typeface="Amasis MT Pro" panose="02040504050005020304" pitchFamily="18" charset="0"/>
                <a:ea typeface="Times New Roman" panose="02020603050405020304" pitchFamily="18" charset="0"/>
              </a:rPr>
              <a:t> </a:t>
            </a:r>
          </a:p>
          <a:p>
            <a:pPr algn="just"/>
            <a:r>
              <a:rPr lang="it-IT" sz="2400" dirty="0">
                <a:solidFill>
                  <a:schemeClr val="bg1"/>
                </a:solidFill>
                <a:effectLst/>
                <a:latin typeface="Amasis MT Pro" panose="02040504050005020304" pitchFamily="18" charset="0"/>
                <a:ea typeface="Times New Roman" panose="02020603050405020304" pitchFamily="18" charset="0"/>
              </a:rPr>
              <a:t>Oggi la pratica consiste in un </a:t>
            </a:r>
            <a:r>
              <a:rPr lang="it-IT" sz="2400" b="1" dirty="0">
                <a:solidFill>
                  <a:srgbClr val="FFE4AD"/>
                </a:solidFill>
                <a:effectLst/>
                <a:latin typeface="Amasis MT Pro" panose="02040504050005020304" pitchFamily="18" charset="0"/>
                <a:ea typeface="Times New Roman" panose="02020603050405020304" pitchFamily="18" charset="0"/>
              </a:rPr>
              <a:t>dialogo</a:t>
            </a:r>
            <a:r>
              <a:rPr lang="it-IT" sz="2400" dirty="0">
                <a:solidFill>
                  <a:schemeClr val="bg1"/>
                </a:solidFill>
                <a:effectLst/>
                <a:latin typeface="Amasis MT Pro" panose="02040504050005020304" pitchFamily="18" charset="0"/>
                <a:ea typeface="Times New Roman" panose="02020603050405020304" pitchFamily="18" charset="0"/>
              </a:rPr>
              <a:t>, individuale o di gruppo, durante il quale, dati certi stimoli, si parla liberamente partendo da questioni di vita quotidiana e andando a esplorare quella ricchezza creata dal confronto tra le uniche e irripetibili visioni del mondo di ogni persona.</a:t>
            </a:r>
          </a:p>
          <a:p>
            <a:endParaRPr lang="it-IT" dirty="0"/>
          </a:p>
        </p:txBody>
      </p:sp>
    </p:spTree>
    <p:extLst>
      <p:ext uri="{BB962C8B-B14F-4D97-AF65-F5344CB8AC3E}">
        <p14:creationId xmlns:p14="http://schemas.microsoft.com/office/powerpoint/2010/main" val="235746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15825" y="-457200"/>
            <a:ext cx="6858000" cy="126492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139D28E-B9B1-CC84-CDB1-AFA799A622D2}"/>
              </a:ext>
            </a:extLst>
          </p:cNvPr>
          <p:cNvSpPr txBox="1"/>
          <p:nvPr/>
        </p:nvSpPr>
        <p:spPr>
          <a:xfrm>
            <a:off x="342900" y="468350"/>
            <a:ext cx="6035040" cy="769441"/>
          </a:xfrm>
          <a:prstGeom prst="rect">
            <a:avLst/>
          </a:prstGeom>
          <a:noFill/>
        </p:spPr>
        <p:txBody>
          <a:bodyPr wrap="square" rtlCol="0">
            <a:spAutoFit/>
          </a:bodyPr>
          <a:lstStyle/>
          <a:p>
            <a:r>
              <a:rPr lang="it-IT" sz="44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Come si fa</a:t>
            </a:r>
          </a:p>
        </p:txBody>
      </p:sp>
      <p:sp>
        <p:nvSpPr>
          <p:cNvPr id="2" name="CasellaDiTesto 1">
            <a:extLst>
              <a:ext uri="{FF2B5EF4-FFF2-40B4-BE49-F238E27FC236}">
                <a16:creationId xmlns:a16="http://schemas.microsoft.com/office/drawing/2014/main" id="{C3ABA7AB-9793-7289-FAFB-698EFA146DEC}"/>
              </a:ext>
            </a:extLst>
          </p:cNvPr>
          <p:cNvSpPr txBox="1"/>
          <p:nvPr/>
        </p:nvSpPr>
        <p:spPr>
          <a:xfrm>
            <a:off x="342900" y="2163341"/>
            <a:ext cx="6035040" cy="5170646"/>
          </a:xfrm>
          <a:prstGeom prst="rect">
            <a:avLst/>
          </a:prstGeom>
          <a:noFill/>
        </p:spPr>
        <p:txBody>
          <a:bodyPr wrap="square" rtlCol="0">
            <a:spAutoFit/>
          </a:bodyPr>
          <a:lstStyle/>
          <a:p>
            <a:r>
              <a:rPr lang="it-IT" sz="2400" dirty="0">
                <a:solidFill>
                  <a:schemeClr val="bg1"/>
                </a:solidFill>
                <a:effectLst/>
                <a:latin typeface="Amasis MT Pro" panose="02040504050005020304" pitchFamily="18" charset="0"/>
                <a:ea typeface="Times New Roman" panose="02020603050405020304" pitchFamily="18" charset="0"/>
              </a:rPr>
              <a:t>La pratica filosofica consiste in un dialogo tra persone guidato dalla figura del/la consulente che dovrà curarsi di creare un ambiente favorevole alla discussione, impostando il rispetto delle opinioni altrui e una fondamentale </a:t>
            </a:r>
            <a:r>
              <a:rPr lang="it-IT" sz="2400" b="1" dirty="0">
                <a:solidFill>
                  <a:srgbClr val="FFE4AD"/>
                </a:solidFill>
                <a:effectLst/>
                <a:latin typeface="Amasis MT Pro" panose="02040504050005020304" pitchFamily="18" charset="0"/>
                <a:ea typeface="Times New Roman" panose="02020603050405020304" pitchFamily="18" charset="0"/>
              </a:rPr>
              <a:t>assenza di giudizio</a:t>
            </a:r>
            <a:r>
              <a:rPr lang="it-IT" sz="2400" dirty="0">
                <a:solidFill>
                  <a:schemeClr val="bg1"/>
                </a:solidFill>
                <a:effectLst/>
                <a:latin typeface="Amasis MT Pro" panose="02040504050005020304" pitchFamily="18" charset="0"/>
                <a:ea typeface="Times New Roman" panose="02020603050405020304" pitchFamily="18" charset="0"/>
              </a:rPr>
              <a:t>. </a:t>
            </a:r>
          </a:p>
          <a:p>
            <a:endParaRPr lang="it-IT" sz="2400" dirty="0">
              <a:solidFill>
                <a:schemeClr val="bg1"/>
              </a:solidFill>
              <a:effectLst/>
              <a:latin typeface="Amasis MT Pro" panose="02040504050005020304" pitchFamily="18" charset="0"/>
              <a:ea typeface="Times New Roman" panose="02020603050405020304" pitchFamily="18" charset="0"/>
            </a:endParaRPr>
          </a:p>
          <a:p>
            <a:r>
              <a:rPr lang="it-IT" sz="2400" dirty="0">
                <a:solidFill>
                  <a:schemeClr val="bg1"/>
                </a:solidFill>
                <a:effectLst/>
                <a:latin typeface="Amasis MT Pro" panose="02040504050005020304" pitchFamily="18" charset="0"/>
                <a:ea typeface="Times New Roman" panose="02020603050405020304" pitchFamily="18" charset="0"/>
              </a:rPr>
              <a:t>Il/la consulente Dovrà inoltre guidare la discussione verso le tematiche più dense di </a:t>
            </a:r>
            <a:r>
              <a:rPr lang="it-IT" sz="2400" b="1" dirty="0">
                <a:solidFill>
                  <a:srgbClr val="FFE4AD"/>
                </a:solidFill>
                <a:effectLst/>
                <a:latin typeface="Amasis MT Pro" panose="02040504050005020304" pitchFamily="18" charset="0"/>
                <a:ea typeface="Times New Roman" panose="02020603050405020304" pitchFamily="18" charset="0"/>
              </a:rPr>
              <a:t>stimoli</a:t>
            </a:r>
            <a:r>
              <a:rPr lang="it-IT" sz="2400" dirty="0">
                <a:solidFill>
                  <a:schemeClr val="bg1"/>
                </a:solidFill>
                <a:effectLst/>
                <a:latin typeface="Amasis MT Pro" panose="02040504050005020304" pitchFamily="18" charset="0"/>
                <a:ea typeface="Times New Roman" panose="02020603050405020304" pitchFamily="18" charset="0"/>
              </a:rPr>
              <a:t> senza tuttavia dirigersi verso un obiettivo preciso, lasciando che la discussione fluisca liberamente nelle forme che più naturalmente si produrranno.</a:t>
            </a:r>
          </a:p>
          <a:p>
            <a:endParaRPr lang="it-IT" dirty="0"/>
          </a:p>
        </p:txBody>
      </p:sp>
      <p:cxnSp>
        <p:nvCxnSpPr>
          <p:cNvPr id="3" name="Connettore curvo 2">
            <a:extLst>
              <a:ext uri="{FF2B5EF4-FFF2-40B4-BE49-F238E27FC236}">
                <a16:creationId xmlns:a16="http://schemas.microsoft.com/office/drawing/2014/main" id="{6A1AF186-5BAF-1A92-D4A6-CEA2290BAD2C}"/>
              </a:ext>
            </a:extLst>
          </p:cNvPr>
          <p:cNvCxnSpPr>
            <a:cxnSpLocks/>
          </p:cNvCxnSpPr>
          <p:nvPr/>
        </p:nvCxnSpPr>
        <p:spPr>
          <a:xfrm flipV="1">
            <a:off x="2333770" y="9220279"/>
            <a:ext cx="547294" cy="463234"/>
          </a:xfrm>
          <a:prstGeom prst="curvedConnector3">
            <a:avLst/>
          </a:prstGeom>
          <a:ln>
            <a:solidFill>
              <a:srgbClr val="FFE4AD"/>
            </a:solidFill>
            <a:tailEnd type="triangle"/>
          </a:ln>
        </p:spPr>
        <p:style>
          <a:lnRef idx="2">
            <a:schemeClr val="accent1"/>
          </a:lnRef>
          <a:fillRef idx="0">
            <a:schemeClr val="accent1"/>
          </a:fillRef>
          <a:effectRef idx="1">
            <a:schemeClr val="accent1"/>
          </a:effectRef>
          <a:fontRef idx="minor">
            <a:schemeClr val="tx1"/>
          </a:fontRef>
        </p:style>
      </p:cxnSp>
      <p:sp>
        <p:nvSpPr>
          <p:cNvPr id="5" name="Rettangolo 4">
            <a:extLst>
              <a:ext uri="{FF2B5EF4-FFF2-40B4-BE49-F238E27FC236}">
                <a16:creationId xmlns:a16="http://schemas.microsoft.com/office/drawing/2014/main" id="{982FCC5F-7450-EDE9-D64A-871B4354681F}"/>
              </a:ext>
            </a:extLst>
          </p:cNvPr>
          <p:cNvSpPr/>
          <p:nvPr/>
        </p:nvSpPr>
        <p:spPr>
          <a:xfrm>
            <a:off x="3019159" y="7988543"/>
            <a:ext cx="3366061" cy="3152089"/>
          </a:xfrm>
          <a:prstGeom prst="rect">
            <a:avLst/>
          </a:prstGeom>
          <a:solidFill>
            <a:srgbClr val="FFE4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6FDA9325-D446-372E-633B-3D183B51E7EF}"/>
              </a:ext>
            </a:extLst>
          </p:cNvPr>
          <p:cNvPicPr>
            <a:picLocks noChangeAspect="1"/>
          </p:cNvPicPr>
          <p:nvPr/>
        </p:nvPicPr>
        <p:blipFill>
          <a:blip r:embed="rId2"/>
          <a:stretch>
            <a:fillRect/>
          </a:stretch>
        </p:blipFill>
        <p:spPr>
          <a:xfrm>
            <a:off x="3228144" y="8186949"/>
            <a:ext cx="2948089" cy="2790128"/>
          </a:xfrm>
          <a:prstGeom prst="rect">
            <a:avLst/>
          </a:prstGeom>
        </p:spPr>
      </p:pic>
      <p:sp>
        <p:nvSpPr>
          <p:cNvPr id="9" name="CasellaDiTesto 8">
            <a:extLst>
              <a:ext uri="{FF2B5EF4-FFF2-40B4-BE49-F238E27FC236}">
                <a16:creationId xmlns:a16="http://schemas.microsoft.com/office/drawing/2014/main" id="{C3ED52D7-AE76-3A12-1DB4-BFA807ACF625}"/>
              </a:ext>
            </a:extLst>
          </p:cNvPr>
          <p:cNvSpPr txBox="1"/>
          <p:nvPr/>
        </p:nvSpPr>
        <p:spPr>
          <a:xfrm>
            <a:off x="224603" y="9483222"/>
            <a:ext cx="2209800" cy="369332"/>
          </a:xfrm>
          <a:prstGeom prst="rect">
            <a:avLst/>
          </a:prstGeom>
          <a:noFill/>
        </p:spPr>
        <p:txBody>
          <a:bodyPr wrap="square" rtlCol="0">
            <a:spAutoFit/>
          </a:bodyPr>
          <a:lstStyle/>
          <a:p>
            <a:r>
              <a:rPr lang="it-IT" dirty="0">
                <a:solidFill>
                  <a:schemeClr val="bg1"/>
                </a:solidFill>
                <a:latin typeface="Amasis MT Pro" panose="02040504050005020304" pitchFamily="18" charset="0"/>
              </a:rPr>
              <a:t>Gerd B. </a:t>
            </a:r>
            <a:r>
              <a:rPr lang="it-IT" dirty="0" err="1">
                <a:solidFill>
                  <a:schemeClr val="bg1"/>
                </a:solidFill>
                <a:latin typeface="Amasis MT Pro" panose="02040504050005020304" pitchFamily="18" charset="0"/>
              </a:rPr>
              <a:t>Achenbach</a:t>
            </a:r>
            <a:endParaRPr lang="it-IT" dirty="0">
              <a:solidFill>
                <a:schemeClr val="bg1"/>
              </a:solidFill>
              <a:latin typeface="Amasis MT Pro" panose="02040504050005020304" pitchFamily="18" charset="0"/>
            </a:endParaRPr>
          </a:p>
        </p:txBody>
      </p:sp>
    </p:spTree>
    <p:extLst>
      <p:ext uri="{BB962C8B-B14F-4D97-AF65-F5344CB8AC3E}">
        <p14:creationId xmlns:p14="http://schemas.microsoft.com/office/powerpoint/2010/main" val="373130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0" y="-457200"/>
            <a:ext cx="6858000" cy="126492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139D28E-B9B1-CC84-CDB1-AFA799A622D2}"/>
              </a:ext>
            </a:extLst>
          </p:cNvPr>
          <p:cNvSpPr txBox="1"/>
          <p:nvPr/>
        </p:nvSpPr>
        <p:spPr>
          <a:xfrm>
            <a:off x="342900" y="615211"/>
            <a:ext cx="6035040" cy="769441"/>
          </a:xfrm>
          <a:prstGeom prst="rect">
            <a:avLst/>
          </a:prstGeom>
          <a:noFill/>
        </p:spPr>
        <p:txBody>
          <a:bodyPr wrap="square" rtlCol="0">
            <a:spAutoFit/>
          </a:bodyPr>
          <a:lstStyle/>
          <a:p>
            <a:r>
              <a:rPr lang="it-IT" sz="44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Per tutt</a:t>
            </a:r>
          </a:p>
        </p:txBody>
      </p:sp>
      <p:sp>
        <p:nvSpPr>
          <p:cNvPr id="3" name="CasellaDiTesto 2">
            <a:extLst>
              <a:ext uri="{FF2B5EF4-FFF2-40B4-BE49-F238E27FC236}">
                <a16:creationId xmlns:a16="http://schemas.microsoft.com/office/drawing/2014/main" id="{141F2120-00E6-0EC0-8032-41EED69D9980}"/>
              </a:ext>
            </a:extLst>
          </p:cNvPr>
          <p:cNvSpPr txBox="1"/>
          <p:nvPr/>
        </p:nvSpPr>
        <p:spPr>
          <a:xfrm>
            <a:off x="342900" y="2457063"/>
            <a:ext cx="6035039" cy="7848302"/>
          </a:xfrm>
          <a:prstGeom prst="rect">
            <a:avLst/>
          </a:prstGeom>
          <a:noFill/>
        </p:spPr>
        <p:txBody>
          <a:bodyPr wrap="square" rtlCol="0">
            <a:spAutoFit/>
          </a:bodyPr>
          <a:lstStyle/>
          <a:p>
            <a:pPr algn="just"/>
            <a:r>
              <a:rPr lang="it-IT" sz="2400" dirty="0">
                <a:solidFill>
                  <a:schemeClr val="bg1"/>
                </a:solidFill>
                <a:effectLst/>
                <a:latin typeface="Amasis MT Pro" panose="02040504050005020304" pitchFamily="18" charset="0"/>
                <a:ea typeface="Times New Roman" panose="02020603050405020304" pitchFamily="18" charset="0"/>
              </a:rPr>
              <a:t>Molte persone sperimento </a:t>
            </a:r>
            <a:r>
              <a:rPr lang="it-IT" sz="2400" b="1" dirty="0">
                <a:solidFill>
                  <a:srgbClr val="FFE4AD"/>
                </a:solidFill>
                <a:effectLst/>
                <a:latin typeface="Amasis MT Pro" panose="02040504050005020304" pitchFamily="18" charset="0"/>
                <a:ea typeface="Times New Roman" panose="02020603050405020304" pitchFamily="18" charset="0"/>
              </a:rPr>
              <a:t>disagio</a:t>
            </a:r>
            <a:r>
              <a:rPr lang="it-IT" sz="2400" dirty="0">
                <a:solidFill>
                  <a:schemeClr val="bg1"/>
                </a:solidFill>
                <a:effectLst/>
                <a:latin typeface="Amasis MT Pro" panose="02040504050005020304" pitchFamily="18" charset="0"/>
                <a:ea typeface="Times New Roman" panose="02020603050405020304" pitchFamily="18" charset="0"/>
              </a:rPr>
              <a:t> nel vivere nel mondo e le cause possono essere diverse: un lavoro che non soddisfa, una relazione che non realizza, una sensazione di insofferenza e frustrazione, un senso di solitudine, un vuoto che non si colma. </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dirty="0">
                <a:solidFill>
                  <a:schemeClr val="bg1"/>
                </a:solidFill>
                <a:effectLst/>
                <a:latin typeface="Amasis MT Pro" panose="02040504050005020304" pitchFamily="18" charset="0"/>
                <a:ea typeface="Times New Roman" panose="02020603050405020304" pitchFamily="18" charset="0"/>
              </a:rPr>
              <a:t>A ogni persona capita nella vita di farsi domande filosofiche: sono davvero realizzato? Sono quello che mi sarebbe piaciuto essere? Sono soddisfatto della mia vita? Riesco a capirmi fino in fondo?</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dirty="0">
                <a:solidFill>
                  <a:schemeClr val="bg1"/>
                </a:solidFill>
                <a:effectLst/>
                <a:latin typeface="Amasis MT Pro" panose="02040504050005020304" pitchFamily="18" charset="0"/>
                <a:ea typeface="Times New Roman" panose="02020603050405020304" pitchFamily="18" charset="0"/>
              </a:rPr>
              <a:t>Essendo domande tutt’altro che banali, un supporto da un esperto può essere utile e proficuo: per questo la consulenza filosofica può servire a comprendersi meglio, nel nostro agire nel mondo e l’agire del mondo nei nostri confronti, verso una più </a:t>
            </a:r>
            <a:r>
              <a:rPr lang="it-IT" sz="2400" b="1" dirty="0">
                <a:solidFill>
                  <a:srgbClr val="FFE4AD"/>
                </a:solidFill>
                <a:effectLst/>
                <a:latin typeface="Amasis MT Pro" panose="02040504050005020304" pitchFamily="18" charset="0"/>
                <a:ea typeface="Times New Roman" panose="02020603050405020304" pitchFamily="18" charset="0"/>
              </a:rPr>
              <a:t>ampia libertà </a:t>
            </a:r>
            <a:r>
              <a:rPr lang="it-IT" sz="2400" dirty="0">
                <a:solidFill>
                  <a:schemeClr val="bg1"/>
                </a:solidFill>
                <a:effectLst/>
                <a:latin typeface="Amasis MT Pro" panose="02040504050005020304" pitchFamily="18" charset="0"/>
                <a:ea typeface="Times New Roman" panose="02020603050405020304" pitchFamily="18" charset="0"/>
              </a:rPr>
              <a:t>di movimento.</a:t>
            </a:r>
          </a:p>
          <a:p>
            <a:endParaRPr lang="it-IT" sz="2400" dirty="0"/>
          </a:p>
        </p:txBody>
      </p:sp>
      <p:pic>
        <p:nvPicPr>
          <p:cNvPr id="2" name="Elemento grafico 1">
            <a:extLst>
              <a:ext uri="{FF2B5EF4-FFF2-40B4-BE49-F238E27FC236}">
                <a16:creationId xmlns:a16="http://schemas.microsoft.com/office/drawing/2014/main" id="{B722A421-C861-ABB3-063B-C14F6502E6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2887" y="713740"/>
            <a:ext cx="346009" cy="365712"/>
          </a:xfrm>
          <a:prstGeom prst="rect">
            <a:avLst/>
          </a:prstGeom>
        </p:spPr>
      </p:pic>
    </p:spTree>
    <p:extLst>
      <p:ext uri="{BB962C8B-B14F-4D97-AF65-F5344CB8AC3E}">
        <p14:creationId xmlns:p14="http://schemas.microsoft.com/office/powerpoint/2010/main" val="178200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0" y="-457200"/>
            <a:ext cx="6858000" cy="126492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139D28E-B9B1-CC84-CDB1-AFA799A622D2}"/>
              </a:ext>
            </a:extLst>
          </p:cNvPr>
          <p:cNvSpPr txBox="1"/>
          <p:nvPr/>
        </p:nvSpPr>
        <p:spPr>
          <a:xfrm>
            <a:off x="342900" y="615211"/>
            <a:ext cx="6035040" cy="1446550"/>
          </a:xfrm>
          <a:prstGeom prst="rect">
            <a:avLst/>
          </a:prstGeom>
          <a:noFill/>
        </p:spPr>
        <p:txBody>
          <a:bodyPr wrap="square" rtlCol="0">
            <a:spAutoFit/>
          </a:bodyPr>
          <a:lstStyle/>
          <a:p>
            <a:r>
              <a:rPr lang="it-IT" sz="44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Filosofia  psicologia</a:t>
            </a:r>
          </a:p>
        </p:txBody>
      </p:sp>
      <p:sp>
        <p:nvSpPr>
          <p:cNvPr id="3" name="CasellaDiTesto 2">
            <a:extLst>
              <a:ext uri="{FF2B5EF4-FFF2-40B4-BE49-F238E27FC236}">
                <a16:creationId xmlns:a16="http://schemas.microsoft.com/office/drawing/2014/main" id="{141F2120-00E6-0EC0-8032-41EED69D9980}"/>
              </a:ext>
            </a:extLst>
          </p:cNvPr>
          <p:cNvSpPr txBox="1"/>
          <p:nvPr/>
        </p:nvSpPr>
        <p:spPr>
          <a:xfrm>
            <a:off x="342900" y="3034779"/>
            <a:ext cx="6035040" cy="5632311"/>
          </a:xfrm>
          <a:prstGeom prst="rect">
            <a:avLst/>
          </a:prstGeom>
          <a:noFill/>
        </p:spPr>
        <p:txBody>
          <a:bodyPr wrap="square" rtlCol="0">
            <a:spAutoFit/>
          </a:bodyPr>
          <a:lstStyle/>
          <a:p>
            <a:pPr algn="just"/>
            <a:r>
              <a:rPr lang="it-IT" sz="2400" dirty="0">
                <a:solidFill>
                  <a:schemeClr val="bg1"/>
                </a:solidFill>
                <a:effectLst/>
                <a:latin typeface="Amasis MT Pro" panose="02040504050005020304" pitchFamily="18" charset="0"/>
                <a:ea typeface="Times New Roman" panose="02020603050405020304" pitchFamily="18" charset="0"/>
              </a:rPr>
              <a:t>Spesso, ma erroneamente, associata all’ambito </a:t>
            </a:r>
            <a:r>
              <a:rPr lang="it-IT" sz="2400" b="1" i="1" dirty="0">
                <a:solidFill>
                  <a:srgbClr val="FFE4AD"/>
                </a:solidFill>
                <a:effectLst/>
                <a:latin typeface="Amasis MT Pro" panose="02040504050005020304" pitchFamily="18" charset="0"/>
                <a:ea typeface="Times New Roman" panose="02020603050405020304" pitchFamily="18" charset="0"/>
              </a:rPr>
              <a:t>psi</a:t>
            </a:r>
            <a:r>
              <a:rPr lang="it-IT" sz="2400" dirty="0">
                <a:solidFill>
                  <a:schemeClr val="bg1"/>
                </a:solidFill>
                <a:effectLst/>
                <a:latin typeface="Amasis MT Pro" panose="02040504050005020304" pitchFamily="18" charset="0"/>
                <a:ea typeface="Times New Roman" panose="02020603050405020304" pitchFamily="18" charset="0"/>
              </a:rPr>
              <a:t>, la consulenza filosofica ne condivide alcune somiglianze, ma ne differisce in alcune fondamentali caratteristiche.</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dirty="0">
                <a:solidFill>
                  <a:schemeClr val="bg1"/>
                </a:solidFill>
                <a:effectLst/>
                <a:latin typeface="Amasis MT Pro" panose="02040504050005020304" pitchFamily="18" charset="0"/>
                <a:ea typeface="Times New Roman" panose="02020603050405020304" pitchFamily="18" charset="0"/>
              </a:rPr>
              <a:t>La principale è l’obiettivo: se la psicoterapia intende curare, e si fonda dunque come terapia atta a risolvere, la consulenza filosofica vuole </a:t>
            </a:r>
            <a:r>
              <a:rPr lang="it-IT" sz="2400" b="1" dirty="0">
                <a:solidFill>
                  <a:srgbClr val="FFE4AD"/>
                </a:solidFill>
                <a:effectLst/>
                <a:latin typeface="Amasis MT Pro" panose="02040504050005020304" pitchFamily="18" charset="0"/>
                <a:ea typeface="Times New Roman" panose="02020603050405020304" pitchFamily="18" charset="0"/>
              </a:rPr>
              <a:t>prendersi cura</a:t>
            </a:r>
            <a:r>
              <a:rPr lang="it-IT" sz="2400" dirty="0">
                <a:solidFill>
                  <a:schemeClr val="bg1"/>
                </a:solidFill>
                <a:effectLst/>
                <a:latin typeface="Amasis MT Pro" panose="02040504050005020304" pitchFamily="18" charset="0"/>
                <a:ea typeface="Times New Roman" panose="02020603050405020304" pitchFamily="18" charset="0"/>
              </a:rPr>
              <a:t>, stimolando la persona a comprendersi nella propria visione del mondo e immagine di sé, fornendo gli strumenti per modificare quello che non ci piace e accettare il resto.</a:t>
            </a:r>
          </a:p>
          <a:p>
            <a:endParaRPr lang="it-IT" sz="2400" dirty="0"/>
          </a:p>
        </p:txBody>
      </p:sp>
      <p:pic>
        <p:nvPicPr>
          <p:cNvPr id="5" name="Elemento grafico 4">
            <a:extLst>
              <a:ext uri="{FF2B5EF4-FFF2-40B4-BE49-F238E27FC236}">
                <a16:creationId xmlns:a16="http://schemas.microsoft.com/office/drawing/2014/main" id="{154034A7-9D45-9A8F-A90C-690E23A8DF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9956" y="735847"/>
            <a:ext cx="476870" cy="546300"/>
          </a:xfrm>
          <a:prstGeom prst="rect">
            <a:avLst/>
          </a:prstGeom>
        </p:spPr>
      </p:pic>
    </p:spTree>
    <p:extLst>
      <p:ext uri="{BB962C8B-B14F-4D97-AF65-F5344CB8AC3E}">
        <p14:creationId xmlns:p14="http://schemas.microsoft.com/office/powerpoint/2010/main" val="262464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0" y="-457200"/>
            <a:ext cx="6858000" cy="126492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139D28E-B9B1-CC84-CDB1-AFA799A622D2}"/>
              </a:ext>
            </a:extLst>
          </p:cNvPr>
          <p:cNvSpPr txBox="1"/>
          <p:nvPr/>
        </p:nvSpPr>
        <p:spPr>
          <a:xfrm>
            <a:off x="342900" y="615211"/>
            <a:ext cx="6035040" cy="769441"/>
          </a:xfrm>
          <a:prstGeom prst="rect">
            <a:avLst/>
          </a:prstGeom>
          <a:noFill/>
        </p:spPr>
        <p:txBody>
          <a:bodyPr wrap="square" rtlCol="0">
            <a:spAutoFit/>
          </a:bodyPr>
          <a:lstStyle/>
          <a:p>
            <a:r>
              <a:rPr lang="it-IT" sz="44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Il progetto</a:t>
            </a:r>
          </a:p>
        </p:txBody>
      </p:sp>
      <p:sp>
        <p:nvSpPr>
          <p:cNvPr id="2" name="CasellaDiTesto 1">
            <a:extLst>
              <a:ext uri="{FF2B5EF4-FFF2-40B4-BE49-F238E27FC236}">
                <a16:creationId xmlns:a16="http://schemas.microsoft.com/office/drawing/2014/main" id="{F106B71C-5971-03C0-AF51-1B366FECB9B0}"/>
              </a:ext>
            </a:extLst>
          </p:cNvPr>
          <p:cNvSpPr txBox="1"/>
          <p:nvPr/>
        </p:nvSpPr>
        <p:spPr>
          <a:xfrm>
            <a:off x="342900" y="1184763"/>
            <a:ext cx="5580822" cy="646331"/>
          </a:xfrm>
          <a:prstGeom prst="rect">
            <a:avLst/>
          </a:prstGeom>
          <a:noFill/>
        </p:spPr>
        <p:txBody>
          <a:bodyPr wrap="square" rtlCol="0">
            <a:spAutoFit/>
          </a:bodyPr>
          <a:lstStyle/>
          <a:p>
            <a:r>
              <a:rPr lang="it-IT" sz="3600" i="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laboratori</a:t>
            </a:r>
          </a:p>
        </p:txBody>
      </p:sp>
      <p:sp>
        <p:nvSpPr>
          <p:cNvPr id="6" name="CasellaDiTesto 5">
            <a:extLst>
              <a:ext uri="{FF2B5EF4-FFF2-40B4-BE49-F238E27FC236}">
                <a16:creationId xmlns:a16="http://schemas.microsoft.com/office/drawing/2014/main" id="{71CA4055-5D6D-BA90-930C-47037F36350B}"/>
              </a:ext>
            </a:extLst>
          </p:cNvPr>
          <p:cNvSpPr txBox="1"/>
          <p:nvPr/>
        </p:nvSpPr>
        <p:spPr>
          <a:xfrm>
            <a:off x="342900" y="2400646"/>
            <a:ext cx="6035040" cy="9694962"/>
          </a:xfrm>
          <a:prstGeom prst="rect">
            <a:avLst/>
          </a:prstGeom>
          <a:noFill/>
        </p:spPr>
        <p:txBody>
          <a:bodyPr wrap="square" rtlCol="0">
            <a:spAutoFit/>
          </a:bodyPr>
          <a:lstStyle/>
          <a:p>
            <a:pPr algn="just"/>
            <a:r>
              <a:rPr lang="it-IT" sz="2400" dirty="0">
                <a:solidFill>
                  <a:schemeClr val="bg1"/>
                </a:solidFill>
                <a:effectLst/>
                <a:latin typeface="Amasis MT Pro" panose="02040504050005020304" pitchFamily="18" charset="0"/>
                <a:ea typeface="Times New Roman" panose="02020603050405020304" pitchFamily="18" charset="0"/>
              </a:rPr>
              <a:t>I laboratori si svolgono in </a:t>
            </a:r>
            <a:r>
              <a:rPr lang="it-IT" sz="2400" b="1" dirty="0">
                <a:solidFill>
                  <a:srgbClr val="FFE4AD"/>
                </a:solidFill>
                <a:effectLst/>
                <a:latin typeface="Amasis MT Pro" panose="02040504050005020304" pitchFamily="18" charset="0"/>
                <a:ea typeface="Times New Roman" panose="02020603050405020304" pitchFamily="18" charset="0"/>
              </a:rPr>
              <a:t>gruppi</a:t>
            </a:r>
            <a:r>
              <a:rPr lang="it-IT" sz="2400" dirty="0">
                <a:solidFill>
                  <a:schemeClr val="bg1"/>
                </a:solidFill>
                <a:effectLst/>
                <a:latin typeface="Amasis MT Pro" panose="02040504050005020304" pitchFamily="18" charset="0"/>
                <a:ea typeface="Times New Roman" panose="02020603050405020304" pitchFamily="18" charset="0"/>
              </a:rPr>
              <a:t> (min 3 max 10 persone) partendo da stimoli vari, la scena di un film, un brano di libro, una domanda: da qui si crea una discussione e un confronto su questioni di vita quotidiana, con l’obiettivo di stimolare la riflessione e approfondire la conoscenza di sé e degli altri.</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b="1" i="1" dirty="0">
                <a:solidFill>
                  <a:srgbClr val="FFE4AD"/>
                </a:solidFill>
                <a:effectLst/>
                <a:latin typeface="Amasis MT Pro" panose="02040504050005020304" pitchFamily="18" charset="0"/>
                <a:ea typeface="Times New Roman" panose="02020603050405020304" pitchFamily="18" charset="0"/>
              </a:rPr>
              <a:t>Un esempio</a:t>
            </a:r>
            <a:r>
              <a:rPr lang="it-IT" sz="2400" dirty="0">
                <a:solidFill>
                  <a:schemeClr val="bg1"/>
                </a:solidFill>
                <a:effectLst/>
                <a:latin typeface="Amasis MT Pro" panose="02040504050005020304" pitchFamily="18" charset="0"/>
                <a:ea typeface="Times New Roman" panose="02020603050405020304" pitchFamily="18" charset="0"/>
              </a:rPr>
              <a:t>: partendo dalla domanda “che cos’è la verità” si invitano i/le partecipanti a esprimere il proprio pensiero sulla questione. Si vanno quindi ad analizzare le risposte fornite (p.es chiedendo ulteriori chiarimenti su cosa sia la verità, cosa sia la falsità ecc.), con l’obiettivo di instaurare un confronto tra le diverse risposte e i diversi approcci alla questione.</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b="1" i="1" dirty="0">
                <a:solidFill>
                  <a:schemeClr val="bg1"/>
                </a:solidFill>
                <a:effectLst/>
                <a:latin typeface="Amasis MT Pro" panose="02040504050005020304" pitchFamily="18" charset="0"/>
                <a:ea typeface="Times New Roman" panose="02020603050405020304" pitchFamily="18" charset="0"/>
              </a:rPr>
              <a:t>NB</a:t>
            </a:r>
            <a:r>
              <a:rPr lang="it-IT" sz="2400" dirty="0">
                <a:solidFill>
                  <a:schemeClr val="bg1"/>
                </a:solidFill>
                <a:effectLst/>
                <a:latin typeface="Amasis MT Pro" panose="02040504050005020304" pitchFamily="18" charset="0"/>
                <a:ea typeface="Times New Roman" panose="02020603050405020304" pitchFamily="18" charset="0"/>
              </a:rPr>
              <a:t>: concordemente con l’utenza del circolo, alcuni laboratori potranno toccare </a:t>
            </a:r>
            <a:r>
              <a:rPr lang="it-IT" sz="2400" b="1" dirty="0">
                <a:solidFill>
                  <a:srgbClr val="FFE4AD"/>
                </a:solidFill>
                <a:effectLst/>
                <a:latin typeface="Amasis MT Pro" panose="02040504050005020304" pitchFamily="18" charset="0"/>
                <a:ea typeface="Times New Roman" panose="02020603050405020304" pitchFamily="18" charset="0"/>
              </a:rPr>
              <a:t>tematiche sociali</a:t>
            </a:r>
            <a:r>
              <a:rPr lang="it-IT" sz="2400" dirty="0">
                <a:solidFill>
                  <a:schemeClr val="bg1"/>
                </a:solidFill>
                <a:effectLst/>
                <a:latin typeface="Amasis MT Pro" panose="02040504050005020304" pitchFamily="18" charset="0"/>
                <a:ea typeface="Times New Roman" panose="02020603050405020304" pitchFamily="18" charset="0"/>
              </a:rPr>
              <a:t>, trattando ad esempio stereotipi di genere, pregiudizi, credenze, andando a riconoscerli e affrontarli nell’ottica di una loro messa in discussione. </a:t>
            </a:r>
          </a:p>
          <a:p>
            <a:endParaRPr lang="it-IT" sz="2400" dirty="0"/>
          </a:p>
        </p:txBody>
      </p:sp>
    </p:spTree>
    <p:extLst>
      <p:ext uri="{BB962C8B-B14F-4D97-AF65-F5344CB8AC3E}">
        <p14:creationId xmlns:p14="http://schemas.microsoft.com/office/powerpoint/2010/main" val="2132758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0" y="-457200"/>
            <a:ext cx="6858000" cy="126492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139D28E-B9B1-CC84-CDB1-AFA799A622D2}"/>
              </a:ext>
            </a:extLst>
          </p:cNvPr>
          <p:cNvSpPr txBox="1"/>
          <p:nvPr/>
        </p:nvSpPr>
        <p:spPr>
          <a:xfrm>
            <a:off x="342900" y="615211"/>
            <a:ext cx="6035040" cy="2123658"/>
          </a:xfrm>
          <a:prstGeom prst="rect">
            <a:avLst/>
          </a:prstGeom>
          <a:noFill/>
        </p:spPr>
        <p:txBody>
          <a:bodyPr wrap="square" rtlCol="0">
            <a:spAutoFit/>
          </a:bodyPr>
          <a:lstStyle/>
          <a:p>
            <a:r>
              <a:rPr lang="it-IT" sz="44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Alcune annotazioni di metodo</a:t>
            </a:r>
          </a:p>
        </p:txBody>
      </p:sp>
      <p:sp>
        <p:nvSpPr>
          <p:cNvPr id="3" name="CasellaDiTesto 2">
            <a:extLst>
              <a:ext uri="{FF2B5EF4-FFF2-40B4-BE49-F238E27FC236}">
                <a16:creationId xmlns:a16="http://schemas.microsoft.com/office/drawing/2014/main" id="{653B449F-9516-7618-B230-C9A817BCBE42}"/>
              </a:ext>
            </a:extLst>
          </p:cNvPr>
          <p:cNvSpPr txBox="1"/>
          <p:nvPr/>
        </p:nvSpPr>
        <p:spPr>
          <a:xfrm>
            <a:off x="342900" y="3811280"/>
            <a:ext cx="6035040" cy="7386638"/>
          </a:xfrm>
          <a:prstGeom prst="rect">
            <a:avLst/>
          </a:prstGeom>
          <a:noFill/>
        </p:spPr>
        <p:txBody>
          <a:bodyPr wrap="square" rtlCol="0">
            <a:spAutoFit/>
          </a:bodyPr>
          <a:lstStyle/>
          <a:p>
            <a:pPr algn="just"/>
            <a:r>
              <a:rPr lang="it-IT" sz="2400" b="1" dirty="0">
                <a:solidFill>
                  <a:srgbClr val="FFE4AD"/>
                </a:solidFill>
                <a:effectLst/>
                <a:latin typeface="Amasis MT Pro" panose="02040504050005020304" pitchFamily="18" charset="0"/>
                <a:ea typeface="Times New Roman" panose="02020603050405020304" pitchFamily="18" charset="0"/>
              </a:rPr>
              <a:t>Nessuna risposta è sbagliata! </a:t>
            </a:r>
            <a:r>
              <a:rPr lang="it-IT" sz="2400" dirty="0">
                <a:solidFill>
                  <a:schemeClr val="bg1"/>
                </a:solidFill>
                <a:effectLst/>
                <a:latin typeface="Amasis MT Pro" panose="02040504050005020304" pitchFamily="18" charset="0"/>
                <a:ea typeface="Times New Roman" panose="02020603050405020304" pitchFamily="18" charset="0"/>
              </a:rPr>
              <a:t>Si invitano dunque i/le partecipanti a non giudicare e specularmente a sentirsi liberi di rispondere nei modi e nei tempi che preferiscono.</a:t>
            </a:r>
          </a:p>
          <a:p>
            <a:pPr algn="just"/>
            <a:endParaRPr lang="it-IT" sz="2400" b="1" dirty="0">
              <a:solidFill>
                <a:srgbClr val="FFE4AD"/>
              </a:solidFill>
              <a:effectLst/>
              <a:latin typeface="Amasis MT Pro" panose="02040504050005020304" pitchFamily="18" charset="0"/>
              <a:ea typeface="Times New Roman" panose="02020603050405020304" pitchFamily="18" charset="0"/>
            </a:endParaRPr>
          </a:p>
          <a:p>
            <a:pPr algn="just"/>
            <a:r>
              <a:rPr lang="it-IT" sz="2400" b="1" dirty="0">
                <a:solidFill>
                  <a:srgbClr val="FFE4AD"/>
                </a:solidFill>
                <a:effectLst/>
                <a:latin typeface="Amasis MT Pro" panose="02040504050005020304" pitchFamily="18" charset="0"/>
                <a:ea typeface="Times New Roman" panose="02020603050405020304" pitchFamily="18" charset="0"/>
              </a:rPr>
              <a:t>Cambiare fa parte del gioco! </a:t>
            </a:r>
            <a:r>
              <a:rPr lang="it-IT" sz="2400" dirty="0">
                <a:solidFill>
                  <a:schemeClr val="bg1"/>
                </a:solidFill>
                <a:effectLst/>
                <a:latin typeface="Amasis MT Pro" panose="02040504050005020304" pitchFamily="18" charset="0"/>
                <a:ea typeface="Times New Roman" panose="02020603050405020304" pitchFamily="18" charset="0"/>
              </a:rPr>
              <a:t>Cambiare e rifinire la propria opinione fa parte dell’esercizio: i/le partecipanti devono poterlo fare in base ai nuovi stimoli che ricevono durante il laboratorio.</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b="1" dirty="0">
                <a:solidFill>
                  <a:srgbClr val="FFE4AD"/>
                </a:solidFill>
                <a:effectLst/>
                <a:latin typeface="Amasis MT Pro" panose="02040504050005020304" pitchFamily="18" charset="0"/>
                <a:ea typeface="Times New Roman" panose="02020603050405020304" pitchFamily="18" charset="0"/>
              </a:rPr>
              <a:t>Scopri te stesso! </a:t>
            </a:r>
            <a:r>
              <a:rPr lang="it-IT" sz="2400" dirty="0">
                <a:solidFill>
                  <a:schemeClr val="bg1"/>
                </a:solidFill>
                <a:effectLst/>
                <a:latin typeface="Amasis MT Pro" panose="02040504050005020304" pitchFamily="18" charset="0"/>
                <a:ea typeface="Times New Roman" panose="02020603050405020304" pitchFamily="18" charset="0"/>
              </a:rPr>
              <a:t>L’obiettivo è di rendere i/le partecipanti più consapevoli di sé attraverso il dialogo con altre persone, analizzando le proprie contraddizioni, i propri schemi di pensiero, i punti deboli e di forza, indirizzandosi non tanto a un cambiamento ma a una presa di coscienza dell’unicità di ognuno/a.</a:t>
            </a:r>
          </a:p>
          <a:p>
            <a:endParaRPr lang="it-IT" dirty="0"/>
          </a:p>
        </p:txBody>
      </p:sp>
    </p:spTree>
    <p:extLst>
      <p:ext uri="{BB962C8B-B14F-4D97-AF65-F5344CB8AC3E}">
        <p14:creationId xmlns:p14="http://schemas.microsoft.com/office/powerpoint/2010/main" val="424305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0" y="-457200"/>
            <a:ext cx="6858000" cy="126492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139D28E-B9B1-CC84-CDB1-AFA799A622D2}"/>
              </a:ext>
            </a:extLst>
          </p:cNvPr>
          <p:cNvSpPr txBox="1"/>
          <p:nvPr/>
        </p:nvSpPr>
        <p:spPr>
          <a:xfrm>
            <a:off x="342900" y="615211"/>
            <a:ext cx="6035040" cy="769441"/>
          </a:xfrm>
          <a:prstGeom prst="rect">
            <a:avLst/>
          </a:prstGeom>
          <a:noFill/>
        </p:spPr>
        <p:txBody>
          <a:bodyPr wrap="square" rtlCol="0">
            <a:spAutoFit/>
          </a:bodyPr>
          <a:lstStyle/>
          <a:p>
            <a:r>
              <a:rPr lang="it-IT" sz="44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Il progetto</a:t>
            </a:r>
          </a:p>
        </p:txBody>
      </p:sp>
      <p:sp>
        <p:nvSpPr>
          <p:cNvPr id="2" name="CasellaDiTesto 1">
            <a:extLst>
              <a:ext uri="{FF2B5EF4-FFF2-40B4-BE49-F238E27FC236}">
                <a16:creationId xmlns:a16="http://schemas.microsoft.com/office/drawing/2014/main" id="{F106B71C-5971-03C0-AF51-1B366FECB9B0}"/>
              </a:ext>
            </a:extLst>
          </p:cNvPr>
          <p:cNvSpPr txBox="1"/>
          <p:nvPr/>
        </p:nvSpPr>
        <p:spPr>
          <a:xfrm>
            <a:off x="342900" y="1184763"/>
            <a:ext cx="5580822" cy="1200329"/>
          </a:xfrm>
          <a:prstGeom prst="rect">
            <a:avLst/>
          </a:prstGeom>
          <a:noFill/>
        </p:spPr>
        <p:txBody>
          <a:bodyPr wrap="square" rtlCol="0">
            <a:spAutoFit/>
          </a:bodyPr>
          <a:lstStyle/>
          <a:p>
            <a:r>
              <a:rPr lang="it-IT" sz="3600" i="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Incontri individuali</a:t>
            </a:r>
          </a:p>
        </p:txBody>
      </p:sp>
      <p:sp>
        <p:nvSpPr>
          <p:cNvPr id="3" name="CasellaDiTesto 2">
            <a:extLst>
              <a:ext uri="{FF2B5EF4-FFF2-40B4-BE49-F238E27FC236}">
                <a16:creationId xmlns:a16="http://schemas.microsoft.com/office/drawing/2014/main" id="{6301C3E9-88CF-9759-348E-CFC42BD368C1}"/>
              </a:ext>
            </a:extLst>
          </p:cNvPr>
          <p:cNvSpPr txBox="1"/>
          <p:nvPr/>
        </p:nvSpPr>
        <p:spPr>
          <a:xfrm>
            <a:off x="342900" y="3168554"/>
            <a:ext cx="6035040" cy="8217634"/>
          </a:xfrm>
          <a:prstGeom prst="rect">
            <a:avLst/>
          </a:prstGeom>
          <a:noFill/>
        </p:spPr>
        <p:txBody>
          <a:bodyPr wrap="square" rtlCol="0">
            <a:spAutoFit/>
          </a:bodyPr>
          <a:lstStyle/>
          <a:p>
            <a:pPr algn="just"/>
            <a:r>
              <a:rPr lang="it-IT" sz="2400" dirty="0">
                <a:solidFill>
                  <a:schemeClr val="bg1"/>
                </a:solidFill>
                <a:effectLst/>
                <a:latin typeface="Amasis MT Pro" panose="02040504050005020304" pitchFamily="18" charset="0"/>
                <a:ea typeface="Times New Roman" panose="02020603050405020304" pitchFamily="18" charset="0"/>
              </a:rPr>
              <a:t>Si tratta di uno sportello messo a disposizione in orari e date prestabiliti e a cadenza regolare in cui consulente e socio/a dialogano per scandagliare quelle contraddizioni, schemi di pensiero e modalità di affrontare il mondo che caratterizzano la persona in questione.</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b="1" dirty="0">
                <a:solidFill>
                  <a:srgbClr val="FFE4AD"/>
                </a:solidFill>
                <a:effectLst/>
                <a:latin typeface="Amasis MT Pro" panose="02040504050005020304" pitchFamily="18" charset="0"/>
                <a:ea typeface="Times New Roman" panose="02020603050405020304" pitchFamily="18" charset="0"/>
              </a:rPr>
              <a:t>Un esempio</a:t>
            </a:r>
            <a:r>
              <a:rPr lang="it-IT" sz="2400" dirty="0">
                <a:solidFill>
                  <a:schemeClr val="bg1"/>
                </a:solidFill>
                <a:effectLst/>
                <a:latin typeface="Amasis MT Pro" panose="02040504050005020304" pitchFamily="18" charset="0"/>
                <a:ea typeface="Times New Roman" panose="02020603050405020304" pitchFamily="18" charset="0"/>
              </a:rPr>
              <a:t>: alla richiesta di raccontare un evento significativo, si procede con l’analisi non tanto dell’evento in sé, ma delle emozioni e dei pensieri che tale evento ha suscitato, e approfondendoli in un dialogo creativo.</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b="1" i="1" dirty="0">
                <a:solidFill>
                  <a:schemeClr val="bg1"/>
                </a:solidFill>
                <a:effectLst/>
                <a:latin typeface="Amasis MT Pro" panose="02040504050005020304" pitchFamily="18" charset="0"/>
                <a:ea typeface="Times New Roman" panose="02020603050405020304" pitchFamily="18" charset="0"/>
              </a:rPr>
              <a:t>NB</a:t>
            </a:r>
            <a:r>
              <a:rPr lang="it-IT" sz="2400" dirty="0">
                <a:solidFill>
                  <a:schemeClr val="bg1"/>
                </a:solidFill>
                <a:effectLst/>
                <a:latin typeface="Amasis MT Pro" panose="02040504050005020304" pitchFamily="18" charset="0"/>
                <a:ea typeface="Times New Roman" panose="02020603050405020304" pitchFamily="18" charset="0"/>
              </a:rPr>
              <a:t>: sia i laboratori che gli incontri individuali possono riguardare </a:t>
            </a:r>
            <a:r>
              <a:rPr lang="it-IT" sz="2400" b="1" dirty="0">
                <a:solidFill>
                  <a:srgbClr val="FFE4AD"/>
                </a:solidFill>
                <a:effectLst/>
                <a:latin typeface="Amasis MT Pro" panose="02040504050005020304" pitchFamily="18" charset="0"/>
                <a:ea typeface="Times New Roman" panose="02020603050405020304" pitchFamily="18" charset="0"/>
              </a:rPr>
              <a:t>sia soci/e che la dirigenza del circolo</a:t>
            </a:r>
            <a:r>
              <a:rPr lang="it-IT" sz="2400" dirty="0">
                <a:solidFill>
                  <a:schemeClr val="bg1"/>
                </a:solidFill>
                <a:effectLst/>
                <a:latin typeface="Amasis MT Pro" panose="02040504050005020304" pitchFamily="18" charset="0"/>
                <a:ea typeface="Times New Roman" panose="02020603050405020304" pitchFamily="18" charset="0"/>
              </a:rPr>
              <a:t>, con l’obiettivo di favorire una maggiore comprensione dei meccanismi di pensiero sia del gruppo che del soggetto.</a:t>
            </a:r>
          </a:p>
          <a:p>
            <a:endParaRPr lang="it-IT" sz="2400" dirty="0"/>
          </a:p>
        </p:txBody>
      </p:sp>
    </p:spTree>
    <p:extLst>
      <p:ext uri="{BB962C8B-B14F-4D97-AF65-F5344CB8AC3E}">
        <p14:creationId xmlns:p14="http://schemas.microsoft.com/office/powerpoint/2010/main" val="331893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9496EF82-65B1-A410-BFBB-70E6FC40095C}"/>
              </a:ext>
            </a:extLst>
          </p:cNvPr>
          <p:cNvSpPr/>
          <p:nvPr/>
        </p:nvSpPr>
        <p:spPr>
          <a:xfrm>
            <a:off x="0" y="-457200"/>
            <a:ext cx="6858000" cy="12649200"/>
          </a:xfrm>
          <a:prstGeom prst="rect">
            <a:avLst/>
          </a:prstGeom>
          <a:solidFill>
            <a:srgbClr val="6E08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8139D28E-B9B1-CC84-CDB1-AFA799A622D2}"/>
              </a:ext>
            </a:extLst>
          </p:cNvPr>
          <p:cNvSpPr txBox="1"/>
          <p:nvPr/>
        </p:nvSpPr>
        <p:spPr>
          <a:xfrm>
            <a:off x="342900" y="615211"/>
            <a:ext cx="6035040" cy="769441"/>
          </a:xfrm>
          <a:prstGeom prst="rect">
            <a:avLst/>
          </a:prstGeom>
          <a:noFill/>
        </p:spPr>
        <p:txBody>
          <a:bodyPr wrap="square" rtlCol="0">
            <a:spAutoFit/>
          </a:bodyPr>
          <a:lstStyle/>
          <a:p>
            <a:r>
              <a:rPr lang="it-IT" sz="4400" b="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Il progetto</a:t>
            </a:r>
          </a:p>
        </p:txBody>
      </p:sp>
      <p:sp>
        <p:nvSpPr>
          <p:cNvPr id="2" name="CasellaDiTesto 1">
            <a:extLst>
              <a:ext uri="{FF2B5EF4-FFF2-40B4-BE49-F238E27FC236}">
                <a16:creationId xmlns:a16="http://schemas.microsoft.com/office/drawing/2014/main" id="{F106B71C-5971-03C0-AF51-1B366FECB9B0}"/>
              </a:ext>
            </a:extLst>
          </p:cNvPr>
          <p:cNvSpPr txBox="1"/>
          <p:nvPr/>
        </p:nvSpPr>
        <p:spPr>
          <a:xfrm>
            <a:off x="342900" y="1184763"/>
            <a:ext cx="5580822" cy="646331"/>
          </a:xfrm>
          <a:prstGeom prst="rect">
            <a:avLst/>
          </a:prstGeom>
          <a:noFill/>
        </p:spPr>
        <p:txBody>
          <a:bodyPr wrap="square" rtlCol="0">
            <a:spAutoFit/>
          </a:bodyPr>
          <a:lstStyle/>
          <a:p>
            <a:r>
              <a:rPr lang="it-IT" sz="3600" i="1" spc="169" dirty="0">
                <a:solidFill>
                  <a:srgbClr val="FFE4AD"/>
                </a:solidFill>
                <a:latin typeface="Peckham Press Trial" panose="00000500000000000000" pitchFamily="50" charset="0"/>
                <a:ea typeface="ADLaM Display" panose="020F0502020204030204" pitchFamily="2" charset="0"/>
                <a:cs typeface="ADLaM Display" panose="020F0502020204030204" pitchFamily="2" charset="0"/>
              </a:rPr>
              <a:t>Info varie</a:t>
            </a:r>
          </a:p>
        </p:txBody>
      </p:sp>
      <p:sp>
        <p:nvSpPr>
          <p:cNvPr id="5" name="CasellaDiTesto 4">
            <a:extLst>
              <a:ext uri="{FF2B5EF4-FFF2-40B4-BE49-F238E27FC236}">
                <a16:creationId xmlns:a16="http://schemas.microsoft.com/office/drawing/2014/main" id="{9A7C50B2-BB7D-4E95-CA6F-05B019343384}"/>
              </a:ext>
            </a:extLst>
          </p:cNvPr>
          <p:cNvSpPr txBox="1"/>
          <p:nvPr/>
        </p:nvSpPr>
        <p:spPr>
          <a:xfrm>
            <a:off x="342900" y="2401577"/>
            <a:ext cx="6035040" cy="2308324"/>
          </a:xfrm>
          <a:prstGeom prst="rect">
            <a:avLst/>
          </a:prstGeom>
          <a:noFill/>
        </p:spPr>
        <p:txBody>
          <a:bodyPr wrap="square" rtlCol="0">
            <a:spAutoFit/>
          </a:bodyPr>
          <a:lstStyle/>
          <a:p>
            <a:pPr algn="just"/>
            <a:r>
              <a:rPr lang="it-IT" sz="2400" b="1" dirty="0">
                <a:solidFill>
                  <a:srgbClr val="FFE4AD"/>
                </a:solidFill>
                <a:effectLst/>
                <a:latin typeface="Amasis MT Pro" panose="02040504050005020304" pitchFamily="18" charset="0"/>
                <a:ea typeface="Times New Roman" panose="02020603050405020304" pitchFamily="18" charset="0"/>
              </a:rPr>
              <a:t>Periodo e durata</a:t>
            </a:r>
          </a:p>
          <a:p>
            <a:pPr algn="just"/>
            <a:r>
              <a:rPr lang="it-IT" sz="2400" dirty="0">
                <a:solidFill>
                  <a:schemeClr val="bg1"/>
                </a:solidFill>
                <a:effectLst/>
                <a:latin typeface="Amasis MT Pro" panose="02040504050005020304" pitchFamily="18" charset="0"/>
                <a:ea typeface="Times New Roman" panose="02020603050405020304" pitchFamily="18" charset="0"/>
              </a:rPr>
              <a:t>Il progetto può iniziare </a:t>
            </a:r>
            <a:r>
              <a:rPr lang="it-IT" sz="2400" b="1" dirty="0">
                <a:solidFill>
                  <a:srgbClr val="FFE4AD"/>
                </a:solidFill>
                <a:effectLst/>
                <a:latin typeface="Amasis MT Pro" panose="02040504050005020304" pitchFamily="18" charset="0"/>
                <a:ea typeface="Times New Roman" panose="02020603050405020304" pitchFamily="18" charset="0"/>
              </a:rPr>
              <a:t>quest’autunno</a:t>
            </a:r>
            <a:r>
              <a:rPr lang="it-IT" sz="2400" dirty="0">
                <a:solidFill>
                  <a:schemeClr val="bg1"/>
                </a:solidFill>
                <a:effectLst/>
                <a:latin typeface="Amasis MT Pro" panose="02040504050005020304" pitchFamily="18" charset="0"/>
                <a:ea typeface="Times New Roman" panose="02020603050405020304" pitchFamily="18" charset="0"/>
              </a:rPr>
              <a:t> in date da concordare. I laboratori dureranno intorno alle due ore, in base all’ampiezza del gruppo e al tipo di laboratorio</a:t>
            </a:r>
            <a:r>
              <a:rPr lang="it-IT" sz="2400" dirty="0">
                <a:solidFill>
                  <a:schemeClr val="bg1"/>
                </a:solidFill>
                <a:latin typeface="Amasis MT Pro" panose="02040504050005020304" pitchFamily="18" charset="0"/>
                <a:ea typeface="Times New Roman" panose="02020603050405020304" pitchFamily="18" charset="0"/>
              </a:rPr>
              <a:t>; g</a:t>
            </a:r>
            <a:r>
              <a:rPr lang="it-IT" sz="2400" dirty="0">
                <a:solidFill>
                  <a:schemeClr val="bg1"/>
                </a:solidFill>
                <a:effectLst/>
                <a:latin typeface="Amasis MT Pro" panose="02040504050005020304" pitchFamily="18" charset="0"/>
                <a:ea typeface="Times New Roman" panose="02020603050405020304" pitchFamily="18" charset="0"/>
              </a:rPr>
              <a:t>li incontri individuali dureranno al massimo un’ora. </a:t>
            </a:r>
          </a:p>
        </p:txBody>
      </p:sp>
      <p:sp>
        <p:nvSpPr>
          <p:cNvPr id="6" name="CasellaDiTesto 5">
            <a:extLst>
              <a:ext uri="{FF2B5EF4-FFF2-40B4-BE49-F238E27FC236}">
                <a16:creationId xmlns:a16="http://schemas.microsoft.com/office/drawing/2014/main" id="{2B62D1D1-4549-E2D7-1928-4B0E8E18B24E}"/>
              </a:ext>
            </a:extLst>
          </p:cNvPr>
          <p:cNvSpPr txBox="1"/>
          <p:nvPr/>
        </p:nvSpPr>
        <p:spPr>
          <a:xfrm>
            <a:off x="342900" y="5280384"/>
            <a:ext cx="6035040" cy="3785652"/>
          </a:xfrm>
          <a:prstGeom prst="rect">
            <a:avLst/>
          </a:prstGeom>
          <a:noFill/>
        </p:spPr>
        <p:txBody>
          <a:bodyPr wrap="square" rtlCol="0">
            <a:spAutoFit/>
          </a:bodyPr>
          <a:lstStyle/>
          <a:p>
            <a:pPr algn="just"/>
            <a:r>
              <a:rPr lang="it-IT" sz="2400" b="1" dirty="0">
                <a:solidFill>
                  <a:srgbClr val="FFE4AD"/>
                </a:solidFill>
                <a:effectLst/>
                <a:latin typeface="Amasis MT Pro" panose="02040504050005020304" pitchFamily="18" charset="0"/>
                <a:ea typeface="Times New Roman" panose="02020603050405020304" pitchFamily="18" charset="0"/>
              </a:rPr>
              <a:t>Spazi e materiali</a:t>
            </a:r>
          </a:p>
          <a:p>
            <a:pPr algn="just"/>
            <a:r>
              <a:rPr lang="it-IT" sz="2400" dirty="0">
                <a:solidFill>
                  <a:schemeClr val="bg1"/>
                </a:solidFill>
                <a:effectLst/>
                <a:latin typeface="Amasis MT Pro" panose="02040504050005020304" pitchFamily="18" charset="0"/>
                <a:ea typeface="Times New Roman" panose="02020603050405020304" pitchFamily="18" charset="0"/>
              </a:rPr>
              <a:t>È necessario uno spazio in cui soci/e possano sentirsi liberi di parlare e di seguire i propri pensieri, un </a:t>
            </a:r>
            <a:r>
              <a:rPr lang="it-IT" sz="2400" b="1" dirty="0">
                <a:solidFill>
                  <a:srgbClr val="FFE4AD"/>
                </a:solidFill>
                <a:effectLst/>
                <a:latin typeface="Amasis MT Pro" panose="02040504050005020304" pitchFamily="18" charset="0"/>
                <a:ea typeface="Times New Roman" panose="02020603050405020304" pitchFamily="18" charset="0"/>
              </a:rPr>
              <a:t>luogo tranquillo </a:t>
            </a:r>
            <a:r>
              <a:rPr lang="it-IT" sz="2400" dirty="0">
                <a:solidFill>
                  <a:schemeClr val="bg1"/>
                </a:solidFill>
                <a:effectLst/>
                <a:latin typeface="Amasis MT Pro" panose="02040504050005020304" pitchFamily="18" charset="0"/>
                <a:ea typeface="Times New Roman" panose="02020603050405020304" pitchFamily="18" charset="0"/>
              </a:rPr>
              <a:t>e indisturbato per una serena discussione.</a:t>
            </a:r>
          </a:p>
          <a:p>
            <a:pPr algn="just"/>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dirty="0">
                <a:solidFill>
                  <a:schemeClr val="bg1"/>
                </a:solidFill>
                <a:effectLst/>
                <a:latin typeface="Amasis MT Pro" panose="02040504050005020304" pitchFamily="18" charset="0"/>
                <a:ea typeface="Times New Roman" panose="02020603050405020304" pitchFamily="18" charset="0"/>
              </a:rPr>
              <a:t>Alcuni materiali possono risultare utili anche se non necessari: per i laboratori in particolare possono essere d’aiuto una lavagna, fogli e pennarelli, uno speaker.</a:t>
            </a:r>
          </a:p>
        </p:txBody>
      </p:sp>
      <p:sp>
        <p:nvSpPr>
          <p:cNvPr id="7" name="CasellaDiTesto 6">
            <a:extLst>
              <a:ext uri="{FF2B5EF4-FFF2-40B4-BE49-F238E27FC236}">
                <a16:creationId xmlns:a16="http://schemas.microsoft.com/office/drawing/2014/main" id="{D0AF386C-92F2-CBF1-FADB-75EB02432CA4}"/>
              </a:ext>
            </a:extLst>
          </p:cNvPr>
          <p:cNvSpPr txBox="1"/>
          <p:nvPr/>
        </p:nvSpPr>
        <p:spPr>
          <a:xfrm>
            <a:off x="342900" y="9844188"/>
            <a:ext cx="5897880" cy="1569660"/>
          </a:xfrm>
          <a:prstGeom prst="rect">
            <a:avLst/>
          </a:prstGeom>
          <a:noFill/>
        </p:spPr>
        <p:txBody>
          <a:bodyPr wrap="square" rtlCol="0">
            <a:spAutoFit/>
          </a:bodyPr>
          <a:lstStyle/>
          <a:p>
            <a:pPr algn="just"/>
            <a:r>
              <a:rPr lang="it-IT" sz="2400" b="1" dirty="0">
                <a:solidFill>
                  <a:srgbClr val="FFE4AD"/>
                </a:solidFill>
                <a:effectLst/>
                <a:latin typeface="Amasis MT Pro" panose="02040504050005020304" pitchFamily="18" charset="0"/>
                <a:ea typeface="Times New Roman" panose="02020603050405020304" pitchFamily="18" charset="0"/>
              </a:rPr>
              <a:t>Contributo</a:t>
            </a:r>
            <a:endParaRPr lang="it-IT" sz="2400" dirty="0">
              <a:solidFill>
                <a:schemeClr val="bg1"/>
              </a:solidFill>
              <a:effectLst/>
              <a:latin typeface="Amasis MT Pro" panose="02040504050005020304" pitchFamily="18" charset="0"/>
              <a:ea typeface="Times New Roman" panose="02020603050405020304" pitchFamily="18" charset="0"/>
            </a:endParaRPr>
          </a:p>
          <a:p>
            <a:pPr algn="just"/>
            <a:r>
              <a:rPr lang="it-IT" sz="2400" dirty="0">
                <a:solidFill>
                  <a:schemeClr val="bg1"/>
                </a:solidFill>
                <a:effectLst/>
                <a:latin typeface="Amasis MT Pro" panose="02040504050005020304" pitchFamily="18" charset="0"/>
                <a:ea typeface="Times New Roman" panose="02020603050405020304" pitchFamily="18" charset="0"/>
              </a:rPr>
              <a:t>Il contributo richiesto è di </a:t>
            </a:r>
            <a:r>
              <a:rPr lang="it-IT" sz="2400" b="1" dirty="0">
                <a:solidFill>
                  <a:srgbClr val="FFE4AD"/>
                </a:solidFill>
                <a:effectLst/>
                <a:latin typeface="Amasis MT Pro" panose="02040504050005020304" pitchFamily="18" charset="0"/>
                <a:ea typeface="Times New Roman" panose="02020603050405020304" pitchFamily="18" charset="0"/>
              </a:rPr>
              <a:t>20 euro </a:t>
            </a:r>
            <a:r>
              <a:rPr lang="it-IT" sz="2400" dirty="0">
                <a:solidFill>
                  <a:schemeClr val="bg1"/>
                </a:solidFill>
                <a:effectLst/>
                <a:latin typeface="Amasis MT Pro" panose="02040504050005020304" pitchFamily="18" charset="0"/>
                <a:ea typeface="Times New Roman" panose="02020603050405020304" pitchFamily="18" charset="0"/>
              </a:rPr>
              <a:t>all’ora per gli incontri individuali e </a:t>
            </a:r>
            <a:r>
              <a:rPr lang="it-IT" sz="2400" b="1" dirty="0">
                <a:solidFill>
                  <a:srgbClr val="FFE4AD"/>
                </a:solidFill>
                <a:effectLst/>
                <a:latin typeface="Amasis MT Pro" panose="02040504050005020304" pitchFamily="18" charset="0"/>
                <a:ea typeface="Times New Roman" panose="02020603050405020304" pitchFamily="18" charset="0"/>
              </a:rPr>
              <a:t>35 euro </a:t>
            </a:r>
            <a:r>
              <a:rPr lang="it-IT" sz="2400" dirty="0">
                <a:solidFill>
                  <a:schemeClr val="bg1"/>
                </a:solidFill>
                <a:effectLst/>
                <a:latin typeface="Amasis MT Pro" panose="02040504050005020304" pitchFamily="18" charset="0"/>
                <a:ea typeface="Times New Roman" panose="02020603050405020304" pitchFamily="18" charset="0"/>
              </a:rPr>
              <a:t>per i laboratori.</a:t>
            </a:r>
          </a:p>
        </p:txBody>
      </p:sp>
    </p:spTree>
    <p:extLst>
      <p:ext uri="{BB962C8B-B14F-4D97-AF65-F5344CB8AC3E}">
        <p14:creationId xmlns:p14="http://schemas.microsoft.com/office/powerpoint/2010/main" val="2267834140"/>
      </p:ext>
    </p:extLst>
  </p:cSld>
  <p:clrMapOvr>
    <a:masterClrMapping/>
  </p:clrMapOvr>
</p:sld>
</file>

<file path=ppt/theme/theme1.xml><?xml version="1.0" encoding="utf-8"?>
<a:theme xmlns:a="http://schemas.openxmlformats.org/drawingml/2006/main" name="Tema di Office">
  <a:themeElements>
    <a:clrScheme name="Personalizzato 3">
      <a:dk1>
        <a:srgbClr val="000000"/>
      </a:dk1>
      <a:lt1>
        <a:sysClr val="window" lastClr="FFFFFF"/>
      </a:lt1>
      <a:dk2>
        <a:srgbClr val="FF7C80"/>
      </a:dk2>
      <a:lt2>
        <a:srgbClr val="FF7C80"/>
      </a:lt2>
      <a:accent1>
        <a:srgbClr val="FF7C80"/>
      </a:accent1>
      <a:accent2>
        <a:srgbClr val="FF7C80"/>
      </a:accent2>
      <a:accent3>
        <a:srgbClr val="FF7C80"/>
      </a:accent3>
      <a:accent4>
        <a:srgbClr val="FF7C80"/>
      </a:accent4>
      <a:accent5>
        <a:srgbClr val="FEC306"/>
      </a:accent5>
      <a:accent6>
        <a:srgbClr val="DF5327"/>
      </a:accent6>
      <a:hlink>
        <a:srgbClr val="F59E00"/>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278</TotalTime>
  <Words>1069</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Amasis MT Pro</vt:lpstr>
      <vt:lpstr>Aptos</vt:lpstr>
      <vt:lpstr>Aptos Display</vt:lpstr>
      <vt:lpstr>Arial</vt:lpstr>
      <vt:lpstr>Peckham Press Trial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Roberto Castignola</dc:creator>
  <cp:lastModifiedBy>Roberto Castignola</cp:lastModifiedBy>
  <cp:revision>8</cp:revision>
  <dcterms:created xsi:type="dcterms:W3CDTF">2024-08-28T11:04:49Z</dcterms:created>
  <dcterms:modified xsi:type="dcterms:W3CDTF">2024-09-13T09:20:00Z</dcterms:modified>
</cp:coreProperties>
</file>